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5" r:id="rId18"/>
    <p:sldId id="276" r:id="rId19"/>
    <p:sldId id="277" r:id="rId20"/>
    <p:sldId id="278" r:id="rId21"/>
    <p:sldId id="279" r:id="rId22"/>
    <p:sldId id="280" r:id="rId23"/>
    <p:sldId id="282" r:id="rId24"/>
    <p:sldId id="294" r:id="rId25"/>
    <p:sldId id="295" r:id="rId26"/>
    <p:sldId id="296" r:id="rId27"/>
    <p:sldId id="283" r:id="rId28"/>
    <p:sldId id="284" r:id="rId29"/>
    <p:sldId id="285" r:id="rId30"/>
    <p:sldId id="286" r:id="rId31"/>
    <p:sldId id="288" r:id="rId32"/>
    <p:sldId id="289" r:id="rId33"/>
    <p:sldId id="290" r:id="rId34"/>
    <p:sldId id="291" r:id="rId35"/>
    <p:sldId id="292" r:id="rId36"/>
    <p:sldId id="297" r:id="rId37"/>
    <p:sldId id="293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537"/>
    <p:restoredTop sz="68859"/>
  </p:normalViewPr>
  <p:slideViewPr>
    <p:cSldViewPr snapToGrid="0" snapToObjects="1">
      <p:cViewPr varScale="1">
        <p:scale>
          <a:sx n="95" d="100"/>
          <a:sy n="95" d="100"/>
        </p:scale>
        <p:origin x="11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95FD0-F019-2245-AE18-6CD7877BC0FC}" type="datetimeFigureOut">
              <a:rPr lang="en-US" smtClean="0"/>
              <a:t>4/7/19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F67374-A01F-AB4D-86E8-AE21A8350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11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8716B5-5840-9D4B-99B6-0AF0D6D71A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8786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4642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088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2125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27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4050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758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446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530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50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970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990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788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7697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1584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2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521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507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6533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2339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786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31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863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090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320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7550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454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12128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020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741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A9F2E-0D7A-074E-BCC3-F295CEF266E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916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97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39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522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077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582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F67374-A01F-AB4D-86E8-AE21A83506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072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1B495-71EE-474F-BB27-EA74EE939E40}" type="datetime1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30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8249F-3844-D94E-B786-C6522DB53E46}" type="datetime1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021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19C6-1649-A742-98EC-F7BDB28435FB}" type="datetime1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86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50A65-E535-2845-83D7-FEA7CC56CED6}" type="datetime1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58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28993-77D0-6B48-B544-C259F6BECD44}" type="datetime1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04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C76CA-E422-C74C-B62F-A9AC627F9017}" type="datetime1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00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490AA-E946-8945-872E-FEE13ABE0AA2}" type="datetime1">
              <a:rPr lang="en-US" smtClean="0"/>
              <a:t>4/7/19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35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4CD8C-C9C9-DF45-A3F9-DA821B15D50E}" type="datetime1">
              <a:rPr lang="en-US" smtClean="0"/>
              <a:t>4/7/19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05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1686-CD53-5A40-80B0-1333F42259B5}" type="datetime1">
              <a:rPr lang="en-US" smtClean="0"/>
              <a:t>4/7/19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94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0F2CA-DB00-EA4C-B482-9F10611BFEF3}" type="datetime1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629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F55DF-80B0-5348-8E8F-B8190E975A25}" type="datetime1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664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D9D27-50A3-ED4A-ABD7-5A1863634E80}" type="datetime1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C95E3-FBAF-0D45-A848-76524E12F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11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33785"/>
            <a:ext cx="9144000" cy="2387600"/>
          </a:xfrm>
        </p:spPr>
        <p:txBody>
          <a:bodyPr/>
          <a:lstStyle/>
          <a:p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CS188: Distributed Systems</a:t>
            </a:r>
            <a:b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Lecture 3</a:t>
            </a:r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44686"/>
            <a:ext cx="9144000" cy="2270861"/>
          </a:xfrm>
        </p:spPr>
        <p:txBody>
          <a:bodyPr>
            <a:normAutofit/>
          </a:bodyPr>
          <a:lstStyle/>
          <a:p>
            <a:endParaRPr lang="en-US" sz="2800" dirty="0"/>
          </a:p>
          <a:p>
            <a:r>
              <a:rPr lang="en-US" sz="2800" b="1" dirty="0" smtClean="0"/>
              <a:t>Spring 2019</a:t>
            </a:r>
          </a:p>
          <a:p>
            <a:endParaRPr lang="en-US" sz="2800" dirty="0"/>
          </a:p>
          <a:p>
            <a:r>
              <a:rPr lang="en-US" sz="2800" dirty="0" smtClean="0"/>
              <a:t>Ravi Netravali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6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</a:t>
            </a:r>
            <a:r>
              <a:rPr lang="en-US" dirty="0" err="1" smtClean="0"/>
              <a:t>Lamport</a:t>
            </a:r>
            <a:r>
              <a:rPr lang="en-US" dirty="0" smtClean="0"/>
              <a:t> Clock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412259"/>
            <a:ext cx="10515600" cy="76470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Before executing an event, C</a:t>
            </a:r>
            <a:r>
              <a:rPr lang="en-US" baseline="-25000" dirty="0" smtClean="0"/>
              <a:t>i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 C</a:t>
            </a:r>
            <a:r>
              <a:rPr lang="en-US" baseline="-25000" dirty="0" smtClean="0">
                <a:sym typeface="Wingdings"/>
              </a:rPr>
              <a:t>i</a:t>
            </a:r>
            <a:r>
              <a:rPr lang="en-US" dirty="0" smtClean="0">
                <a:sym typeface="Wingdings"/>
              </a:rPr>
              <a:t> + 1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952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51021" y="2613748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Process 5"/>
          <p:cNvSpPr/>
          <p:nvPr/>
        </p:nvSpPr>
        <p:spPr>
          <a:xfrm>
            <a:off x="2671010" y="1860850"/>
            <a:ext cx="762807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 smtClean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 = 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Process 6"/>
          <p:cNvSpPr/>
          <p:nvPr/>
        </p:nvSpPr>
        <p:spPr>
          <a:xfrm>
            <a:off x="4579259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 smtClean="0">
                <a:solidFill>
                  <a:schemeClr val="tx1"/>
                </a:solidFill>
              </a:rPr>
              <a:t> = 0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Process 7"/>
          <p:cNvSpPr/>
          <p:nvPr/>
        </p:nvSpPr>
        <p:spPr>
          <a:xfrm>
            <a:off x="6484720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 smtClean="0">
                <a:solidFill>
                  <a:schemeClr val="tx1"/>
                </a:solidFill>
              </a:rPr>
              <a:t> = 0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2982261" y="290115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982261" y="333074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34452" y="273908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26437" y="3168673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124599" y="3415629"/>
            <a:ext cx="2340161" cy="614476"/>
            <a:chOff x="3384091" y="3131420"/>
            <a:chExt cx="2340161" cy="614476"/>
          </a:xfrm>
        </p:grpSpPr>
        <p:sp>
          <p:nvSpPr>
            <p:cNvPr id="14" name="Oval 13"/>
            <p:cNvSpPr/>
            <p:nvPr/>
          </p:nvSpPr>
          <p:spPr>
            <a:xfrm>
              <a:off x="5187260" y="3460016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68064" y="3284231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  <a:endParaRPr lang="en-US" sz="240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3384091" y="3131420"/>
              <a:ext cx="1767939" cy="372550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7302053" y="3913723"/>
            <a:ext cx="2760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857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Rounded Rectangular Callout 18"/>
          <p:cNvSpPr/>
          <p:nvPr/>
        </p:nvSpPr>
        <p:spPr>
          <a:xfrm>
            <a:off x="3300112" y="2628933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6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</a:t>
            </a:r>
            <a:r>
              <a:rPr lang="en-US" dirty="0" err="1" smtClean="0"/>
              <a:t>Lamport</a:t>
            </a:r>
            <a:r>
              <a:rPr lang="en-US" dirty="0" smtClean="0"/>
              <a:t> Clock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412259"/>
            <a:ext cx="10515600" cy="76470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Before executing an event, C</a:t>
            </a:r>
            <a:r>
              <a:rPr lang="en-US" baseline="-25000" dirty="0" smtClean="0"/>
              <a:t>i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 C</a:t>
            </a:r>
            <a:r>
              <a:rPr lang="en-US" baseline="-25000" dirty="0" smtClean="0">
                <a:sym typeface="Wingdings"/>
              </a:rPr>
              <a:t>i</a:t>
            </a:r>
            <a:r>
              <a:rPr lang="en-US" dirty="0" smtClean="0">
                <a:sym typeface="Wingdings"/>
              </a:rPr>
              <a:t> + 1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952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51021" y="2613748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Process 5"/>
          <p:cNvSpPr/>
          <p:nvPr/>
        </p:nvSpPr>
        <p:spPr>
          <a:xfrm>
            <a:off x="2671010" y="1860850"/>
            <a:ext cx="762807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 smtClean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 =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Process 6"/>
          <p:cNvSpPr/>
          <p:nvPr/>
        </p:nvSpPr>
        <p:spPr>
          <a:xfrm>
            <a:off x="4579259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 smtClean="0">
                <a:solidFill>
                  <a:schemeClr val="tx1"/>
                </a:solidFill>
              </a:rPr>
              <a:t> = 0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Process 7"/>
          <p:cNvSpPr/>
          <p:nvPr/>
        </p:nvSpPr>
        <p:spPr>
          <a:xfrm>
            <a:off x="6484720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 smtClean="0">
                <a:solidFill>
                  <a:schemeClr val="tx1"/>
                </a:solidFill>
              </a:rPr>
              <a:t> = 0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2982261" y="290115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982261" y="333074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34452" y="273908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26437" y="3168673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124599" y="3415629"/>
            <a:ext cx="2340161" cy="614476"/>
            <a:chOff x="3384091" y="3131420"/>
            <a:chExt cx="2340161" cy="614476"/>
          </a:xfrm>
        </p:grpSpPr>
        <p:sp>
          <p:nvSpPr>
            <p:cNvPr id="14" name="Oval 13"/>
            <p:cNvSpPr/>
            <p:nvPr/>
          </p:nvSpPr>
          <p:spPr>
            <a:xfrm>
              <a:off x="5187260" y="3460016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68064" y="3284231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  <a:endParaRPr lang="en-US" sz="240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3384091" y="3131420"/>
              <a:ext cx="1767939" cy="372550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7302053" y="3913723"/>
            <a:ext cx="2760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857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Rounded Rectangular Callout 20"/>
          <p:cNvSpPr/>
          <p:nvPr/>
        </p:nvSpPr>
        <p:spPr>
          <a:xfrm>
            <a:off x="3300112" y="2628933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Rounded Rectangular Callout 21"/>
          <p:cNvSpPr/>
          <p:nvPr/>
        </p:nvSpPr>
        <p:spPr>
          <a:xfrm>
            <a:off x="3312469" y="3041480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4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</a:t>
            </a:r>
            <a:r>
              <a:rPr lang="en-US" dirty="0" err="1" smtClean="0"/>
              <a:t>Lamport</a:t>
            </a:r>
            <a:r>
              <a:rPr lang="en-US" dirty="0" smtClean="0"/>
              <a:t> Clock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276331"/>
            <a:ext cx="10515600" cy="144574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Before executing an event, C</a:t>
            </a:r>
            <a:r>
              <a:rPr lang="en-US" baseline="-25000" dirty="0" smtClean="0"/>
              <a:t>i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 C</a:t>
            </a:r>
            <a:r>
              <a:rPr lang="en-US" baseline="-25000" dirty="0" smtClean="0">
                <a:sym typeface="Wingdings"/>
              </a:rPr>
              <a:t>i</a:t>
            </a:r>
            <a:r>
              <a:rPr lang="en-US" dirty="0" smtClean="0">
                <a:sym typeface="Wingdings"/>
              </a:rPr>
              <a:t> + 1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Send the local clock in the message m</a:t>
            </a:r>
            <a:endParaRPr lang="en-US" dirty="0">
              <a:sym typeface="Wingdings"/>
            </a:endParaRP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952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51021" y="2613748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Process 5"/>
          <p:cNvSpPr/>
          <p:nvPr/>
        </p:nvSpPr>
        <p:spPr>
          <a:xfrm>
            <a:off x="2671010" y="1860850"/>
            <a:ext cx="762807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 smtClean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 = 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Process 6"/>
          <p:cNvSpPr/>
          <p:nvPr/>
        </p:nvSpPr>
        <p:spPr>
          <a:xfrm>
            <a:off x="4579259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 smtClean="0">
                <a:solidFill>
                  <a:schemeClr val="tx1"/>
                </a:solidFill>
              </a:rPr>
              <a:t> = 0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Process 7"/>
          <p:cNvSpPr/>
          <p:nvPr/>
        </p:nvSpPr>
        <p:spPr>
          <a:xfrm>
            <a:off x="6484720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 smtClean="0">
                <a:solidFill>
                  <a:schemeClr val="tx1"/>
                </a:solidFill>
              </a:rPr>
              <a:t> = 0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2982261" y="290115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982261" y="333074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34452" y="273908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26437" y="3168673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124599" y="3415629"/>
            <a:ext cx="2340161" cy="614476"/>
            <a:chOff x="3384091" y="3131420"/>
            <a:chExt cx="2340161" cy="614476"/>
          </a:xfrm>
        </p:grpSpPr>
        <p:sp>
          <p:nvSpPr>
            <p:cNvPr id="14" name="Oval 13"/>
            <p:cNvSpPr/>
            <p:nvPr/>
          </p:nvSpPr>
          <p:spPr>
            <a:xfrm>
              <a:off x="5187260" y="3460016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68064" y="3284231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  <a:endParaRPr lang="en-US" sz="240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3384091" y="3131420"/>
              <a:ext cx="1767939" cy="372550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7302053" y="3913723"/>
            <a:ext cx="2760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857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Rounded Rectangular Callout 20"/>
          <p:cNvSpPr/>
          <p:nvPr/>
        </p:nvSpPr>
        <p:spPr>
          <a:xfrm>
            <a:off x="3300112" y="2628933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Rounded Rectangular Callout 21"/>
          <p:cNvSpPr/>
          <p:nvPr/>
        </p:nvSpPr>
        <p:spPr>
          <a:xfrm>
            <a:off x="3312469" y="3041480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3377755" y="3837719"/>
            <a:ext cx="1197812" cy="344036"/>
          </a:xfrm>
          <a:prstGeom prst="wedgeRoundRectCallout">
            <a:avLst>
              <a:gd name="adj1" fmla="val 27737"/>
              <a:gd name="adj2" fmla="val -9017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2200" b="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7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</a:t>
            </a:r>
            <a:r>
              <a:rPr lang="en-US" dirty="0" err="1" smtClean="0"/>
              <a:t>Lamport</a:t>
            </a:r>
            <a:r>
              <a:rPr lang="en-US" dirty="0" smtClean="0"/>
              <a:t> Clock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085393"/>
            <a:ext cx="10515600" cy="1772607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Before executing an event, C</a:t>
            </a:r>
            <a:r>
              <a:rPr lang="en-US" baseline="-25000" dirty="0" smtClean="0"/>
              <a:t>i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 C</a:t>
            </a:r>
            <a:r>
              <a:rPr lang="en-US" baseline="-25000" dirty="0" smtClean="0">
                <a:sym typeface="Wingdings"/>
              </a:rPr>
              <a:t>i</a:t>
            </a:r>
            <a:r>
              <a:rPr lang="en-US" dirty="0" smtClean="0">
                <a:sym typeface="Wingdings"/>
              </a:rPr>
              <a:t> + 1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Send the local clock in the message 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On process </a:t>
            </a:r>
            <a:r>
              <a:rPr lang="en-US" dirty="0" err="1" smtClean="0">
                <a:sym typeface="Wingdings"/>
              </a:rPr>
              <a:t>P</a:t>
            </a:r>
            <a:r>
              <a:rPr lang="en-US" baseline="-25000" dirty="0" err="1" smtClean="0">
                <a:sym typeface="Wingdings"/>
              </a:rPr>
              <a:t>j</a:t>
            </a:r>
            <a:r>
              <a:rPr lang="en-US" dirty="0" smtClean="0">
                <a:sym typeface="Wingdings"/>
              </a:rPr>
              <a:t> receiving message m: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what time should the receive event (C(m) + 1) use?</a:t>
            </a:r>
            <a:endParaRPr lang="en-US" dirty="0">
              <a:solidFill>
                <a:srgbClr val="FF0000"/>
              </a:solidFill>
              <a:sym typeface="Wingdings"/>
            </a:endParaRP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952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51021" y="2613748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Process 5"/>
          <p:cNvSpPr/>
          <p:nvPr/>
        </p:nvSpPr>
        <p:spPr>
          <a:xfrm>
            <a:off x="2671010" y="1860850"/>
            <a:ext cx="762807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 smtClean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 =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Process 6"/>
          <p:cNvSpPr/>
          <p:nvPr/>
        </p:nvSpPr>
        <p:spPr>
          <a:xfrm>
            <a:off x="4579259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 smtClean="0">
                <a:solidFill>
                  <a:schemeClr val="tx1"/>
                </a:solidFill>
              </a:rPr>
              <a:t> = </a:t>
            </a:r>
            <a:r>
              <a:rPr lang="en-US" dirty="0" smtClean="0">
                <a:solidFill>
                  <a:srgbClr val="FF0000"/>
                </a:solidFill>
              </a:rPr>
              <a:t>3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Process 7"/>
          <p:cNvSpPr/>
          <p:nvPr/>
        </p:nvSpPr>
        <p:spPr>
          <a:xfrm>
            <a:off x="6484720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 smtClean="0">
                <a:solidFill>
                  <a:schemeClr val="tx1"/>
                </a:solidFill>
              </a:rPr>
              <a:t> = 0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2982261" y="290115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982261" y="333074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34452" y="273908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26437" y="3168673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124599" y="3415629"/>
            <a:ext cx="2340161" cy="614476"/>
            <a:chOff x="3384091" y="3131420"/>
            <a:chExt cx="2340161" cy="614476"/>
          </a:xfrm>
        </p:grpSpPr>
        <p:sp>
          <p:nvSpPr>
            <p:cNvPr id="14" name="Oval 13"/>
            <p:cNvSpPr/>
            <p:nvPr/>
          </p:nvSpPr>
          <p:spPr>
            <a:xfrm>
              <a:off x="5187260" y="3460016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68064" y="3284231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  <a:endParaRPr lang="en-US" sz="240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3384091" y="3131420"/>
              <a:ext cx="1767939" cy="372550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7302053" y="3913723"/>
            <a:ext cx="2760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857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Rounded Rectangular Callout 20"/>
          <p:cNvSpPr/>
          <p:nvPr/>
        </p:nvSpPr>
        <p:spPr>
          <a:xfrm>
            <a:off x="3300112" y="2628933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Rounded Rectangular Callout 21"/>
          <p:cNvSpPr/>
          <p:nvPr/>
        </p:nvSpPr>
        <p:spPr>
          <a:xfrm>
            <a:off x="3312469" y="3041480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3377755" y="3837719"/>
            <a:ext cx="1197812" cy="344036"/>
          </a:xfrm>
          <a:prstGeom prst="wedgeRoundRectCallout">
            <a:avLst>
              <a:gd name="adj1" fmla="val 27737"/>
              <a:gd name="adj2" fmla="val -9017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2200" b="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Rounded Rectangular Callout 24"/>
          <p:cNvSpPr/>
          <p:nvPr/>
        </p:nvSpPr>
        <p:spPr>
          <a:xfrm>
            <a:off x="5281173" y="3390565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3?</a:t>
            </a:r>
            <a:endParaRPr lang="en-US" sz="2200" b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90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</a:t>
            </a:r>
            <a:r>
              <a:rPr lang="en-US" dirty="0" err="1" smtClean="0"/>
              <a:t>Lamport</a:t>
            </a:r>
            <a:r>
              <a:rPr lang="en-US" dirty="0" smtClean="0"/>
              <a:t> Clock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085393"/>
            <a:ext cx="10515600" cy="1772607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Before executing an event, C</a:t>
            </a:r>
            <a:r>
              <a:rPr lang="en-US" baseline="-25000" dirty="0" smtClean="0"/>
              <a:t>i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 C</a:t>
            </a:r>
            <a:r>
              <a:rPr lang="en-US" baseline="-25000" dirty="0" smtClean="0">
                <a:sym typeface="Wingdings"/>
              </a:rPr>
              <a:t>i</a:t>
            </a:r>
            <a:r>
              <a:rPr lang="en-US" dirty="0" smtClean="0">
                <a:sym typeface="Wingdings"/>
              </a:rPr>
              <a:t> + 1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Send the local clock in the message 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On process </a:t>
            </a:r>
            <a:r>
              <a:rPr lang="en-US" dirty="0" err="1" smtClean="0">
                <a:sym typeface="Wingdings"/>
              </a:rPr>
              <a:t>P</a:t>
            </a:r>
            <a:r>
              <a:rPr lang="en-US" baseline="-25000" dirty="0" err="1" smtClean="0">
                <a:sym typeface="Wingdings"/>
              </a:rPr>
              <a:t>j</a:t>
            </a:r>
            <a:r>
              <a:rPr lang="en-US" dirty="0" smtClean="0">
                <a:sym typeface="Wingdings"/>
              </a:rPr>
              <a:t> receiving message m: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what time should the receive event (C(m) + 1) use?</a:t>
            </a:r>
            <a:endParaRPr lang="en-US" dirty="0">
              <a:solidFill>
                <a:srgbClr val="FF0000"/>
              </a:solidFill>
              <a:sym typeface="Wingdings"/>
            </a:endParaRP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952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51021" y="2613748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Process 5"/>
          <p:cNvSpPr/>
          <p:nvPr/>
        </p:nvSpPr>
        <p:spPr>
          <a:xfrm>
            <a:off x="2671010" y="1860850"/>
            <a:ext cx="762807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 smtClean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 =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Process 6"/>
          <p:cNvSpPr/>
          <p:nvPr/>
        </p:nvSpPr>
        <p:spPr>
          <a:xfrm>
            <a:off x="4579259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 smtClean="0">
                <a:solidFill>
                  <a:schemeClr val="tx1"/>
                </a:solidFill>
              </a:rPr>
              <a:t> = </a:t>
            </a:r>
            <a:r>
              <a:rPr lang="en-US" dirty="0" smtClean="0">
                <a:solidFill>
                  <a:srgbClr val="FF0000"/>
                </a:solidFill>
              </a:rPr>
              <a:t>3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Process 7"/>
          <p:cNvSpPr/>
          <p:nvPr/>
        </p:nvSpPr>
        <p:spPr>
          <a:xfrm>
            <a:off x="6484720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 smtClean="0">
                <a:solidFill>
                  <a:schemeClr val="tx1"/>
                </a:solidFill>
              </a:rPr>
              <a:t> = 2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2982261" y="290115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982261" y="333074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34452" y="273908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26437" y="3168673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927768" y="374422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08572" y="3568440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c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3124599" y="3415629"/>
            <a:ext cx="1767939" cy="37255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302053" y="3913723"/>
            <a:ext cx="2760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857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Rounded Rectangular Callout 20"/>
          <p:cNvSpPr/>
          <p:nvPr/>
        </p:nvSpPr>
        <p:spPr>
          <a:xfrm>
            <a:off x="3300112" y="2628933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Rounded Rectangular Callout 21"/>
          <p:cNvSpPr/>
          <p:nvPr/>
        </p:nvSpPr>
        <p:spPr>
          <a:xfrm>
            <a:off x="3312469" y="3041480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3377755" y="3837719"/>
            <a:ext cx="1197812" cy="344036"/>
          </a:xfrm>
          <a:prstGeom prst="wedgeRoundRectCallout">
            <a:avLst>
              <a:gd name="adj1" fmla="val 27737"/>
              <a:gd name="adj2" fmla="val -9017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2200" b="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Rounded Rectangular Callout 24"/>
          <p:cNvSpPr/>
          <p:nvPr/>
        </p:nvSpPr>
        <p:spPr>
          <a:xfrm>
            <a:off x="5281173" y="3390565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3?</a:t>
            </a:r>
            <a:endParaRPr lang="en-US" sz="2200" b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6790583" y="270880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971005" y="2518030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Rounded Rectangular Callout 26"/>
          <p:cNvSpPr/>
          <p:nvPr/>
        </p:nvSpPr>
        <p:spPr>
          <a:xfrm>
            <a:off x="7484587" y="2412703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(d)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6792741" y="31055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973163" y="2914812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e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Rounded Rectangular Callout 30"/>
          <p:cNvSpPr/>
          <p:nvPr/>
        </p:nvSpPr>
        <p:spPr>
          <a:xfrm>
            <a:off x="7484587" y="2772852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(e)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8" name="Straight Arrow Connector 37"/>
          <p:cNvCxnSpPr>
            <a:stCxn id="29" idx="2"/>
          </p:cNvCxnSpPr>
          <p:nvPr/>
        </p:nvCxnSpPr>
        <p:spPr>
          <a:xfrm flipH="1">
            <a:off x="4996528" y="3174343"/>
            <a:ext cx="1796213" cy="98873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4906194" y="322892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951072" y="2818360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f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Rounded Rectangular Callout 40"/>
          <p:cNvSpPr/>
          <p:nvPr/>
        </p:nvSpPr>
        <p:spPr>
          <a:xfrm>
            <a:off x="5403627" y="2703831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(f)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3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41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</a:t>
            </a:r>
            <a:r>
              <a:rPr lang="en-US" dirty="0" err="1" smtClean="0"/>
              <a:t>Lamport</a:t>
            </a:r>
            <a:r>
              <a:rPr lang="en-US" dirty="0" smtClean="0"/>
              <a:t> Clock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085393"/>
            <a:ext cx="10515600" cy="1772607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Before executing an event, C</a:t>
            </a:r>
            <a:r>
              <a:rPr lang="en-US" baseline="-25000" dirty="0" smtClean="0"/>
              <a:t>i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 C</a:t>
            </a:r>
            <a:r>
              <a:rPr lang="en-US" baseline="-25000" dirty="0" smtClean="0">
                <a:sym typeface="Wingdings"/>
              </a:rPr>
              <a:t>i</a:t>
            </a:r>
            <a:r>
              <a:rPr lang="en-US" dirty="0" smtClean="0">
                <a:sym typeface="Wingdings"/>
              </a:rPr>
              <a:t> + 1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Send the local clock in the message 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On process </a:t>
            </a:r>
            <a:r>
              <a:rPr lang="en-US" dirty="0" err="1" smtClean="0">
                <a:sym typeface="Wingdings"/>
              </a:rPr>
              <a:t>P</a:t>
            </a:r>
            <a:r>
              <a:rPr lang="en-US" baseline="-25000" dirty="0" err="1" smtClean="0">
                <a:sym typeface="Wingdings"/>
              </a:rPr>
              <a:t>j</a:t>
            </a:r>
            <a:r>
              <a:rPr lang="en-US" dirty="0" smtClean="0">
                <a:sym typeface="Wingdings"/>
              </a:rPr>
              <a:t> receiving message m: </a:t>
            </a:r>
            <a:r>
              <a:rPr lang="en-US" dirty="0" smtClean="0">
                <a:solidFill>
                  <a:srgbClr val="00B0F0"/>
                </a:solidFill>
                <a:sym typeface="Wingdings"/>
              </a:rPr>
              <a:t>set </a:t>
            </a:r>
            <a:r>
              <a:rPr lang="en-US" dirty="0" err="1" smtClean="0">
                <a:solidFill>
                  <a:srgbClr val="00B0F0"/>
                </a:solidFill>
                <a:sym typeface="Wingdings"/>
              </a:rPr>
              <a:t>C</a:t>
            </a:r>
            <a:r>
              <a:rPr lang="en-US" baseline="-25000" dirty="0" err="1" smtClean="0">
                <a:solidFill>
                  <a:srgbClr val="00B0F0"/>
                </a:solidFill>
                <a:sym typeface="Wingdings"/>
              </a:rPr>
              <a:t>j</a:t>
            </a:r>
            <a:r>
              <a:rPr lang="en-US" dirty="0" smtClean="0">
                <a:solidFill>
                  <a:srgbClr val="00B0F0"/>
                </a:solidFill>
                <a:sym typeface="Wingdings"/>
              </a:rPr>
              <a:t> and time of receive event to 1 + max{</a:t>
            </a:r>
            <a:r>
              <a:rPr lang="en-US" dirty="0" err="1" smtClean="0">
                <a:solidFill>
                  <a:srgbClr val="00B0F0"/>
                </a:solidFill>
                <a:sym typeface="Wingdings"/>
              </a:rPr>
              <a:t>C</a:t>
            </a:r>
            <a:r>
              <a:rPr lang="en-US" baseline="-25000" dirty="0" err="1" smtClean="0">
                <a:solidFill>
                  <a:srgbClr val="00B0F0"/>
                </a:solidFill>
                <a:sym typeface="Wingdings"/>
              </a:rPr>
              <a:t>j</a:t>
            </a:r>
            <a:r>
              <a:rPr lang="en-US" dirty="0" smtClean="0">
                <a:solidFill>
                  <a:srgbClr val="00B0F0"/>
                </a:solidFill>
                <a:sym typeface="Wingdings"/>
              </a:rPr>
              <a:t>, C(m)}</a:t>
            </a:r>
            <a:endParaRPr lang="en-US" dirty="0">
              <a:solidFill>
                <a:srgbClr val="00B0F0"/>
              </a:solidFill>
              <a:sym typeface="Wingdings"/>
            </a:endParaRP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952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51021" y="2613748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Process 5"/>
          <p:cNvSpPr/>
          <p:nvPr/>
        </p:nvSpPr>
        <p:spPr>
          <a:xfrm>
            <a:off x="2671010" y="1860850"/>
            <a:ext cx="762807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 smtClean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 =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Process 6"/>
          <p:cNvSpPr/>
          <p:nvPr/>
        </p:nvSpPr>
        <p:spPr>
          <a:xfrm>
            <a:off x="4579259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 smtClean="0">
                <a:solidFill>
                  <a:schemeClr val="tx1"/>
                </a:solidFill>
              </a:rPr>
              <a:t> = </a:t>
            </a:r>
            <a:r>
              <a:rPr lang="en-US" dirty="0">
                <a:solidFill>
                  <a:schemeClr val="tx1"/>
                </a:solidFill>
              </a:rPr>
              <a:t>4</a:t>
            </a:r>
            <a:endParaRPr lang="en-US" dirty="0" smtClean="0">
              <a:solidFill>
                <a:schemeClr val="tx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Process 7"/>
          <p:cNvSpPr/>
          <p:nvPr/>
        </p:nvSpPr>
        <p:spPr>
          <a:xfrm>
            <a:off x="6484720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 smtClean="0">
                <a:solidFill>
                  <a:schemeClr val="tx1"/>
                </a:solidFill>
              </a:rPr>
              <a:t> = 2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2982261" y="290115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982261" y="333074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34452" y="273908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26437" y="3168673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927768" y="374422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08572" y="3568440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c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3124599" y="3415629"/>
            <a:ext cx="1767939" cy="37255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302053" y="3913723"/>
            <a:ext cx="2760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857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Rounded Rectangular Callout 20"/>
          <p:cNvSpPr/>
          <p:nvPr/>
        </p:nvSpPr>
        <p:spPr>
          <a:xfrm>
            <a:off x="3300112" y="2628933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Rounded Rectangular Callout 21"/>
          <p:cNvSpPr/>
          <p:nvPr/>
        </p:nvSpPr>
        <p:spPr>
          <a:xfrm>
            <a:off x="3312469" y="3041480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3377755" y="3837719"/>
            <a:ext cx="1197812" cy="344036"/>
          </a:xfrm>
          <a:prstGeom prst="wedgeRoundRectCallout">
            <a:avLst>
              <a:gd name="adj1" fmla="val 27737"/>
              <a:gd name="adj2" fmla="val -9017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2200" b="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Rounded Rectangular Callout 24"/>
          <p:cNvSpPr/>
          <p:nvPr/>
        </p:nvSpPr>
        <p:spPr>
          <a:xfrm>
            <a:off x="5281173" y="3390565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4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6790583" y="270880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971005" y="2518030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Rounded Rectangular Callout 26"/>
          <p:cNvSpPr/>
          <p:nvPr/>
        </p:nvSpPr>
        <p:spPr>
          <a:xfrm>
            <a:off x="7484587" y="2412703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(d)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6792741" y="31055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973163" y="2914812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e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Rounded Rectangular Callout 30"/>
          <p:cNvSpPr/>
          <p:nvPr/>
        </p:nvSpPr>
        <p:spPr>
          <a:xfrm>
            <a:off x="7484587" y="2772852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(e)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8" name="Straight Arrow Connector 37"/>
          <p:cNvCxnSpPr>
            <a:stCxn id="29" idx="2"/>
          </p:cNvCxnSpPr>
          <p:nvPr/>
        </p:nvCxnSpPr>
        <p:spPr>
          <a:xfrm flipH="1">
            <a:off x="4996528" y="3174343"/>
            <a:ext cx="1796213" cy="98873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4906194" y="322892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951072" y="2818360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f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Rounded Rectangular Callout 40"/>
          <p:cNvSpPr/>
          <p:nvPr/>
        </p:nvSpPr>
        <p:spPr>
          <a:xfrm>
            <a:off x="5403627" y="2703831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(f)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3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Lamport</a:t>
            </a:r>
            <a:r>
              <a:rPr lang="en-US" dirty="0" smtClean="0"/>
              <a:t> clock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Associate any event a with a clock time C(a)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Clock condition: if a </a:t>
            </a:r>
            <a:r>
              <a:rPr lang="en-US" dirty="0" smtClean="0">
                <a:sym typeface="Wingdings"/>
              </a:rPr>
              <a:t> b, then C(a) &lt; C(b)</a:t>
            </a:r>
          </a:p>
          <a:p>
            <a:endParaRPr lang="en-US" dirty="0" smtClean="0">
              <a:sym typeface="Wingdings"/>
            </a:endParaRPr>
          </a:p>
          <a:p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If a </a:t>
            </a:r>
            <a:r>
              <a:rPr lang="en-US" dirty="0" smtClean="0">
                <a:solidFill>
                  <a:srgbClr val="00B0F0"/>
                </a:solidFill>
                <a:sym typeface="Wingdings"/>
              </a:rPr>
              <a:t>causally leads to </a:t>
            </a:r>
            <a:r>
              <a:rPr lang="en-US" dirty="0" smtClean="0">
                <a:sym typeface="Wingdings"/>
              </a:rPr>
              <a:t>b, then C(a) &lt; C(b)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Ordering all events</a:t>
            </a:r>
            <a:endParaRPr lang="en-US" dirty="0"/>
          </a:p>
        </p:txBody>
      </p:sp>
      <p:sp>
        <p:nvSpPr>
          <p:cNvPr id="50" name="Oval 49"/>
          <p:cNvSpPr/>
          <p:nvPr/>
        </p:nvSpPr>
        <p:spPr>
          <a:xfrm>
            <a:off x="7499854" y="276133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390520" y="2299670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8623722" y="275612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525539" y="2294462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sp>
        <p:nvSpPr>
          <p:cNvPr id="54" name="Oval 53"/>
          <p:cNvSpPr/>
          <p:nvPr/>
        </p:nvSpPr>
        <p:spPr>
          <a:xfrm>
            <a:off x="10768473" y="329994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0659139" y="2838277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c</a:t>
            </a:r>
          </a:p>
        </p:txBody>
      </p:sp>
      <p:sp>
        <p:nvSpPr>
          <p:cNvPr id="56" name="Oval 55"/>
          <p:cNvSpPr/>
          <p:nvPr/>
        </p:nvSpPr>
        <p:spPr>
          <a:xfrm>
            <a:off x="7491873" y="368094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382539" y="3813997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d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8640553" y="367573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542370" y="3808789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e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9794704" y="367573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685370" y="3808789"/>
            <a:ext cx="28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f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2" name="Straight Arrow Connector 61"/>
          <p:cNvCxnSpPr>
            <a:stCxn id="57" idx="6"/>
            <a:endCxn id="61" idx="2"/>
          </p:cNvCxnSpPr>
          <p:nvPr/>
        </p:nvCxnSpPr>
        <p:spPr>
          <a:xfrm flipV="1">
            <a:off x="7637374" y="2824887"/>
            <a:ext cx="997499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63" idx="2"/>
          </p:cNvCxnSpPr>
          <p:nvPr/>
        </p:nvCxnSpPr>
        <p:spPr>
          <a:xfrm>
            <a:off x="8752254" y="2824080"/>
            <a:ext cx="2016219" cy="495194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7629393" y="3758123"/>
            <a:ext cx="997499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8789224" y="3752915"/>
            <a:ext cx="997499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endCxn id="63" idx="3"/>
          </p:cNvCxnSpPr>
          <p:nvPr/>
        </p:nvCxnSpPr>
        <p:spPr>
          <a:xfrm flipV="1">
            <a:off x="9950585" y="3367895"/>
            <a:ext cx="838027" cy="355551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7170908" y="4268672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C = 1</a:t>
            </a:r>
          </a:p>
        </p:txBody>
      </p:sp>
      <p:cxnSp>
        <p:nvCxnSpPr>
          <p:cNvPr id="68" name="Straight Connector 67"/>
          <p:cNvCxnSpPr/>
          <p:nvPr/>
        </p:nvCxnSpPr>
        <p:spPr>
          <a:xfrm>
            <a:off x="878208" y="305214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2786456" y="3053994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691917" y="3062175"/>
            <a:ext cx="2792" cy="1908811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1" name="Process 70"/>
          <p:cNvSpPr/>
          <p:nvPr/>
        </p:nvSpPr>
        <p:spPr>
          <a:xfrm>
            <a:off x="498198" y="2299248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P1</a:t>
            </a:r>
          </a:p>
          <a:p>
            <a:pPr algn="ctr"/>
            <a:r>
              <a:rPr lang="en-US" sz="1800" i="1" dirty="0" smtClean="0">
                <a:solidFill>
                  <a:schemeClr val="tx1"/>
                </a:solidFill>
              </a:rPr>
              <a:t>C</a:t>
            </a:r>
            <a:r>
              <a:rPr lang="en-US" sz="1800" baseline="-25000" dirty="0" smtClean="0">
                <a:solidFill>
                  <a:schemeClr val="tx1"/>
                </a:solidFill>
              </a:rPr>
              <a:t>1</a:t>
            </a:r>
            <a:r>
              <a:rPr lang="en-US" sz="1800" dirty="0" smtClean="0">
                <a:solidFill>
                  <a:schemeClr val="tx1"/>
                </a:solidFill>
              </a:rPr>
              <a:t>=2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2" name="Oval 71"/>
          <p:cNvSpPr/>
          <p:nvPr/>
        </p:nvSpPr>
        <p:spPr>
          <a:xfrm>
            <a:off x="809448" y="343215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809448" y="405945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61639" y="327008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353624" y="3897380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2714907" y="435904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895711" y="418326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c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9" name="Straight Arrow Connector 78"/>
          <p:cNvCxnSpPr>
            <a:stCxn id="73" idx="6"/>
          </p:cNvCxnSpPr>
          <p:nvPr/>
        </p:nvCxnSpPr>
        <p:spPr>
          <a:xfrm>
            <a:off x="946968" y="4128213"/>
            <a:ext cx="1767939" cy="299593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Process 79"/>
          <p:cNvSpPr/>
          <p:nvPr/>
        </p:nvSpPr>
        <p:spPr>
          <a:xfrm>
            <a:off x="2409153" y="230555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P2</a:t>
            </a:r>
          </a:p>
          <a:p>
            <a:pPr algn="ctr"/>
            <a:r>
              <a:rPr lang="en-US" sz="1800" i="1" dirty="0" smtClean="0">
                <a:solidFill>
                  <a:schemeClr val="tx1"/>
                </a:solidFill>
              </a:rPr>
              <a:t>C</a:t>
            </a:r>
            <a:r>
              <a:rPr lang="en-US" sz="1800" baseline="-25000" dirty="0" smtClean="0">
                <a:solidFill>
                  <a:schemeClr val="tx1"/>
                </a:solidFill>
              </a:rPr>
              <a:t>2</a:t>
            </a:r>
            <a:r>
              <a:rPr lang="en-US" sz="1800" dirty="0" smtClean="0">
                <a:solidFill>
                  <a:schemeClr val="tx1"/>
                </a:solidFill>
              </a:rPr>
              <a:t>=4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1" name="Process 80"/>
          <p:cNvSpPr/>
          <p:nvPr/>
        </p:nvSpPr>
        <p:spPr>
          <a:xfrm>
            <a:off x="4311907" y="2302155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P3</a:t>
            </a:r>
          </a:p>
          <a:p>
            <a:pPr algn="ctr"/>
            <a:r>
              <a:rPr lang="en-US" sz="1800" i="1" dirty="0" smtClean="0">
                <a:solidFill>
                  <a:schemeClr val="tx1"/>
                </a:solidFill>
              </a:rPr>
              <a:t>C</a:t>
            </a:r>
            <a:r>
              <a:rPr lang="en-US" sz="1800" baseline="-25000" dirty="0" smtClean="0">
                <a:solidFill>
                  <a:schemeClr val="tx1"/>
                </a:solidFill>
              </a:rPr>
              <a:t>3</a:t>
            </a:r>
            <a:r>
              <a:rPr lang="en-US" sz="1800" dirty="0" smtClean="0">
                <a:solidFill>
                  <a:schemeClr val="tx1"/>
                </a:solidFill>
              </a:rPr>
              <a:t>=2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3" name="Oval 82"/>
          <p:cNvSpPr/>
          <p:nvPr/>
        </p:nvSpPr>
        <p:spPr>
          <a:xfrm>
            <a:off x="4625946" y="372511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4806750" y="354932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e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85" name="Straight Arrow Connector 84"/>
          <p:cNvCxnSpPr/>
          <p:nvPr/>
        </p:nvCxnSpPr>
        <p:spPr>
          <a:xfrm flipH="1">
            <a:off x="2852427" y="3814563"/>
            <a:ext cx="1778774" cy="197927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7" name="Oval 86"/>
          <p:cNvSpPr/>
          <p:nvPr/>
        </p:nvSpPr>
        <p:spPr>
          <a:xfrm>
            <a:off x="4611047" y="323547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791851" y="3059690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d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2714907" y="392978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2782247" y="3516890"/>
            <a:ext cx="28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f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8329834" y="4273702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C = </a:t>
            </a:r>
            <a:r>
              <a:rPr lang="en-US" sz="2400" b="1" dirty="0">
                <a:solidFill>
                  <a:schemeClr val="accent6"/>
                </a:solidFill>
                <a:ea typeface="Arial" charset="0"/>
                <a:cs typeface="Arial" charset="0"/>
              </a:rPr>
              <a:t>2</a:t>
            </a:r>
            <a:endParaRPr lang="en-US" sz="2400" b="1" dirty="0" smtClean="0">
              <a:solidFill>
                <a:schemeClr val="accent6"/>
              </a:solidFill>
              <a:ea typeface="Arial" charset="0"/>
              <a:cs typeface="Arial" charset="0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9474609" y="4262761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C = </a:t>
            </a:r>
            <a:r>
              <a:rPr lang="en-US" sz="2400" b="1" dirty="0">
                <a:solidFill>
                  <a:schemeClr val="accent6"/>
                </a:solidFill>
                <a:ea typeface="Arial" charset="0"/>
                <a:cs typeface="Arial" charset="0"/>
              </a:rPr>
              <a:t>3</a:t>
            </a:r>
            <a:endParaRPr lang="en-US" sz="2400" b="1" dirty="0" smtClean="0">
              <a:solidFill>
                <a:schemeClr val="accent6"/>
              </a:solidFill>
              <a:ea typeface="Arial" charset="0"/>
              <a:cs typeface="Arial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10480781" y="4273701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C = 4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8414356" y="4735366"/>
            <a:ext cx="1955242" cy="369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Partial ordering</a:t>
            </a:r>
            <a:endParaRPr lang="en-US" b="1" dirty="0"/>
          </a:p>
        </p:txBody>
      </p:sp>
      <p:sp>
        <p:nvSpPr>
          <p:cNvPr id="96" name="Right Arrow 95"/>
          <p:cNvSpPr/>
          <p:nvPr/>
        </p:nvSpPr>
        <p:spPr>
          <a:xfrm>
            <a:off x="5821340" y="3235475"/>
            <a:ext cx="1136821" cy="3757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3236750" y="5762038"/>
            <a:ext cx="662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We need a total ordering of all updates!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47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Concurrent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208742" cy="469874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Limitation of </a:t>
            </a:r>
            <a:r>
              <a:rPr lang="en-US" dirty="0" err="1" smtClean="0">
                <a:solidFill>
                  <a:srgbClr val="FF0000"/>
                </a:solidFill>
              </a:rPr>
              <a:t>Lamport</a:t>
            </a:r>
            <a:r>
              <a:rPr lang="en-US" dirty="0" smtClean="0">
                <a:solidFill>
                  <a:srgbClr val="FF0000"/>
                </a:solidFill>
              </a:rPr>
              <a:t> Clocks</a:t>
            </a:r>
            <a:r>
              <a:rPr lang="en-US" dirty="0" smtClean="0"/>
              <a:t>: not all events are related by “happens before”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Events a and d not related by </a:t>
            </a:r>
            <a:r>
              <a:rPr lang="en-US" dirty="0" smtClean="0">
                <a:sym typeface="Wingdings"/>
              </a:rPr>
              <a:t>, so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concurrent</a:t>
            </a:r>
            <a:r>
              <a:rPr lang="en-US" dirty="0" smtClean="0">
                <a:sym typeface="Wingdings"/>
              </a:rPr>
              <a:t>, written as a </a:t>
            </a:r>
            <a:r>
              <a:rPr lang="en-GB" dirty="0" smtClean="0"/>
              <a:t>|| d</a:t>
            </a:r>
            <a:endParaRPr lang="en-US" dirty="0" smtClean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177462" y="3459921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6085710" y="3461769"/>
            <a:ext cx="2" cy="1916992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7991171" y="3469950"/>
            <a:ext cx="2792" cy="1908811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Process 6"/>
          <p:cNvSpPr/>
          <p:nvPr/>
        </p:nvSpPr>
        <p:spPr>
          <a:xfrm>
            <a:off x="3797452" y="2707023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P1</a:t>
            </a:r>
          </a:p>
          <a:p>
            <a:pPr algn="ctr"/>
            <a:r>
              <a:rPr lang="en-US" sz="1800" i="1" dirty="0" smtClean="0">
                <a:solidFill>
                  <a:schemeClr val="tx1"/>
                </a:solidFill>
              </a:rPr>
              <a:t>C</a:t>
            </a:r>
            <a:r>
              <a:rPr lang="en-US" sz="1800" baseline="-25000" dirty="0" smtClean="0">
                <a:solidFill>
                  <a:schemeClr val="tx1"/>
                </a:solidFill>
              </a:rPr>
              <a:t>1</a:t>
            </a:r>
            <a:r>
              <a:rPr lang="en-US" sz="1800" dirty="0" smtClean="0">
                <a:solidFill>
                  <a:schemeClr val="tx1"/>
                </a:solidFill>
              </a:rPr>
              <a:t>=2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4108702" y="383993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4108702" y="446722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60893" y="367785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52878" y="4305155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6014161" y="476682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94965" y="459103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c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4" name="Straight Arrow Connector 13"/>
          <p:cNvCxnSpPr>
            <a:stCxn id="9" idx="6"/>
          </p:cNvCxnSpPr>
          <p:nvPr/>
        </p:nvCxnSpPr>
        <p:spPr>
          <a:xfrm>
            <a:off x="4246222" y="4535988"/>
            <a:ext cx="1767939" cy="299593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Process 14"/>
          <p:cNvSpPr/>
          <p:nvPr/>
        </p:nvSpPr>
        <p:spPr>
          <a:xfrm>
            <a:off x="5708407" y="2713331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P2</a:t>
            </a:r>
          </a:p>
          <a:p>
            <a:pPr algn="ctr"/>
            <a:r>
              <a:rPr lang="en-US" sz="1800" i="1" dirty="0" smtClean="0">
                <a:solidFill>
                  <a:schemeClr val="tx1"/>
                </a:solidFill>
              </a:rPr>
              <a:t>C</a:t>
            </a:r>
            <a:r>
              <a:rPr lang="en-US" sz="1800" baseline="-25000" dirty="0" smtClean="0">
                <a:solidFill>
                  <a:schemeClr val="tx1"/>
                </a:solidFill>
              </a:rPr>
              <a:t>2</a:t>
            </a:r>
            <a:r>
              <a:rPr lang="en-US" sz="1800" dirty="0" smtClean="0">
                <a:solidFill>
                  <a:schemeClr val="tx1"/>
                </a:solidFill>
              </a:rPr>
              <a:t>=4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6" name="Process 15"/>
          <p:cNvSpPr/>
          <p:nvPr/>
        </p:nvSpPr>
        <p:spPr>
          <a:xfrm>
            <a:off x="7611161" y="2709930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P3</a:t>
            </a:r>
          </a:p>
          <a:p>
            <a:pPr algn="ctr"/>
            <a:r>
              <a:rPr lang="en-US" sz="1800" i="1" dirty="0" smtClean="0">
                <a:solidFill>
                  <a:schemeClr val="tx1"/>
                </a:solidFill>
              </a:rPr>
              <a:t>C</a:t>
            </a:r>
            <a:r>
              <a:rPr lang="en-US" sz="1800" baseline="-25000" dirty="0" smtClean="0">
                <a:solidFill>
                  <a:schemeClr val="tx1"/>
                </a:solidFill>
              </a:rPr>
              <a:t>3</a:t>
            </a:r>
            <a:r>
              <a:rPr lang="en-US" sz="1800" dirty="0" smtClean="0">
                <a:solidFill>
                  <a:schemeClr val="tx1"/>
                </a:solidFill>
              </a:rPr>
              <a:t>=2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7925200" y="413288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106004" y="395710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e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6151681" y="4222338"/>
            <a:ext cx="1778774" cy="197927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7910301" y="364325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091105" y="3467465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d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6014161" y="433755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81501" y="3924665"/>
            <a:ext cx="28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f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593108" y="4535987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811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Ordering all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24880" y="1949195"/>
            <a:ext cx="5128920" cy="43513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How to ensure total ordering at all replicas?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Must break ties in same way at all replicas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Insight: two events at same process cannot have same clock value (precise total ordering)</a:t>
            </a:r>
            <a:endParaRPr lang="en-US" dirty="0">
              <a:solidFill>
                <a:srgbClr val="00B0F0"/>
              </a:solidFill>
            </a:endParaRPr>
          </a:p>
          <a:p>
            <a:endParaRPr lang="en-US" dirty="0"/>
          </a:p>
        </p:txBody>
      </p:sp>
      <p:sp>
        <p:nvSpPr>
          <p:cNvPr id="26" name="Oval 25"/>
          <p:cNvSpPr/>
          <p:nvPr/>
        </p:nvSpPr>
        <p:spPr>
          <a:xfrm>
            <a:off x="1093005" y="179750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83671" y="133584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2216873" y="179230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118690" y="1330635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sp>
        <p:nvSpPr>
          <p:cNvPr id="30" name="Oval 29"/>
          <p:cNvSpPr/>
          <p:nvPr/>
        </p:nvSpPr>
        <p:spPr>
          <a:xfrm>
            <a:off x="4361624" y="233611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252290" y="1874450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c</a:t>
            </a:r>
          </a:p>
        </p:txBody>
      </p:sp>
      <p:sp>
        <p:nvSpPr>
          <p:cNvPr id="32" name="Oval 31"/>
          <p:cNvSpPr/>
          <p:nvPr/>
        </p:nvSpPr>
        <p:spPr>
          <a:xfrm>
            <a:off x="1085024" y="271711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75690" y="2850170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d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2222553" y="271190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135521" y="2844962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e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3387855" y="271190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278521" y="2844962"/>
            <a:ext cx="28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f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1230525" y="1861060"/>
            <a:ext cx="997499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45405" y="1872610"/>
            <a:ext cx="2016219" cy="495194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1222544" y="2794296"/>
            <a:ext cx="997499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382375" y="2789088"/>
            <a:ext cx="997499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6" idx="7"/>
            <a:endCxn id="30" idx="3"/>
          </p:cNvCxnSpPr>
          <p:nvPr/>
        </p:nvCxnSpPr>
        <p:spPr>
          <a:xfrm flipV="1">
            <a:off x="3505236" y="2453496"/>
            <a:ext cx="876527" cy="27855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764059" y="3304845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C = 1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922985" y="3309875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C = </a:t>
            </a:r>
            <a:r>
              <a:rPr lang="en-US" sz="2400" b="1" dirty="0">
                <a:solidFill>
                  <a:schemeClr val="accent6"/>
                </a:solidFill>
                <a:ea typeface="Arial" charset="0"/>
                <a:cs typeface="Arial" charset="0"/>
              </a:rPr>
              <a:t>2</a:t>
            </a:r>
            <a:endParaRPr lang="en-US" sz="2400" b="1" dirty="0" smtClean="0">
              <a:solidFill>
                <a:schemeClr val="accent6"/>
              </a:solidFill>
              <a:ea typeface="Arial" charset="0"/>
              <a:cs typeface="Arial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067760" y="3298934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C = </a:t>
            </a:r>
            <a:r>
              <a:rPr lang="en-US" sz="2400" b="1" dirty="0">
                <a:solidFill>
                  <a:schemeClr val="accent6"/>
                </a:solidFill>
                <a:ea typeface="Arial" charset="0"/>
                <a:cs typeface="Arial" charset="0"/>
              </a:rPr>
              <a:t>3</a:t>
            </a:r>
            <a:endParaRPr lang="en-US" sz="2400" b="1" dirty="0" smtClean="0">
              <a:solidFill>
                <a:schemeClr val="accent6"/>
              </a:solidFill>
              <a:ea typeface="Arial" charset="0"/>
              <a:cs typeface="Arial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073932" y="3309874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C = 4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007507" y="3771539"/>
            <a:ext cx="1955242" cy="369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Partial ordering</a:t>
            </a:r>
            <a:endParaRPr lang="en-US" b="1" dirty="0"/>
          </a:p>
        </p:txBody>
      </p:sp>
      <p:sp>
        <p:nvSpPr>
          <p:cNvPr id="49" name="Oval 48"/>
          <p:cNvSpPr/>
          <p:nvPr/>
        </p:nvSpPr>
        <p:spPr>
          <a:xfrm>
            <a:off x="947534" y="488856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838200" y="440845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1719575" y="488335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610241" y="4421692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d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V="1">
            <a:off x="1101779" y="4938994"/>
            <a:ext cx="634521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2473362" y="487815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364028" y="4416485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V="1">
            <a:off x="1838841" y="4946910"/>
            <a:ext cx="634521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Oval 56"/>
          <p:cNvSpPr/>
          <p:nvPr/>
        </p:nvSpPr>
        <p:spPr>
          <a:xfrm>
            <a:off x="3252357" y="487815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143023" y="4416485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e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 flipV="1">
            <a:off x="2617836" y="4946910"/>
            <a:ext cx="634521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0" name="Oval 59"/>
          <p:cNvSpPr/>
          <p:nvPr/>
        </p:nvSpPr>
        <p:spPr>
          <a:xfrm>
            <a:off x="4073562" y="487815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964228" y="4416485"/>
            <a:ext cx="28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f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439041" y="4946910"/>
            <a:ext cx="634521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4852557" y="487815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743223" y="4416485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c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5" name="Straight Arrow Connector 64"/>
          <p:cNvCxnSpPr/>
          <p:nvPr/>
        </p:nvCxnSpPr>
        <p:spPr>
          <a:xfrm flipV="1">
            <a:off x="4218036" y="4946910"/>
            <a:ext cx="634521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957575" y="565056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848241" y="5170453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d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1729616" y="564535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620282" y="5183692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 flipV="1">
            <a:off x="1095095" y="5714117"/>
            <a:ext cx="634521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2" name="Oval 71"/>
          <p:cNvSpPr/>
          <p:nvPr/>
        </p:nvSpPr>
        <p:spPr>
          <a:xfrm>
            <a:off x="2483403" y="564015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374069" y="5178485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e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4" name="Straight Arrow Connector 73"/>
          <p:cNvCxnSpPr/>
          <p:nvPr/>
        </p:nvCxnSpPr>
        <p:spPr>
          <a:xfrm flipV="1">
            <a:off x="1848882" y="5708910"/>
            <a:ext cx="634521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3262398" y="564015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153064" y="5178485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7" name="Straight Arrow Connector 76"/>
          <p:cNvCxnSpPr/>
          <p:nvPr/>
        </p:nvCxnSpPr>
        <p:spPr>
          <a:xfrm flipV="1">
            <a:off x="2627877" y="5708910"/>
            <a:ext cx="634521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8" name="Oval 77"/>
          <p:cNvSpPr/>
          <p:nvPr/>
        </p:nvSpPr>
        <p:spPr>
          <a:xfrm>
            <a:off x="4083603" y="564015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974269" y="5178485"/>
            <a:ext cx="28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f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80" name="Straight Arrow Connector 79"/>
          <p:cNvCxnSpPr/>
          <p:nvPr/>
        </p:nvCxnSpPr>
        <p:spPr>
          <a:xfrm flipV="1">
            <a:off x="3449082" y="5708910"/>
            <a:ext cx="634521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1" name="Oval 80"/>
          <p:cNvSpPr/>
          <p:nvPr/>
        </p:nvSpPr>
        <p:spPr>
          <a:xfrm>
            <a:off x="4862598" y="564015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4753264" y="5178485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c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83" name="Straight Arrow Connector 82"/>
          <p:cNvCxnSpPr/>
          <p:nvPr/>
        </p:nvCxnSpPr>
        <p:spPr>
          <a:xfrm flipV="1">
            <a:off x="4228077" y="5708910"/>
            <a:ext cx="634521" cy="5208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 bwMode="auto">
          <a:xfrm>
            <a:off x="695841" y="4330613"/>
            <a:ext cx="1381641" cy="1686072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85" name="Oval 84"/>
          <p:cNvSpPr/>
          <p:nvPr/>
        </p:nvSpPr>
        <p:spPr bwMode="auto">
          <a:xfrm>
            <a:off x="2219841" y="4340285"/>
            <a:ext cx="1381641" cy="1686072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940372" y="5978136"/>
            <a:ext cx="928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C = 1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2464784" y="6006270"/>
            <a:ext cx="928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C = 2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2012336" y="6413485"/>
            <a:ext cx="1955242" cy="369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Total ordering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682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/>
      <p:bldP spid="51" grpId="0" animBg="1"/>
      <p:bldP spid="52" grpId="0"/>
      <p:bldP spid="54" grpId="0" animBg="1"/>
      <p:bldP spid="55" grpId="0"/>
      <p:bldP spid="57" grpId="0" animBg="1"/>
      <p:bldP spid="58" grpId="0"/>
      <p:bldP spid="60" grpId="0" animBg="1"/>
      <p:bldP spid="61" grpId="0"/>
      <p:bldP spid="63" grpId="0" animBg="1"/>
      <p:bldP spid="64" grpId="0"/>
      <p:bldP spid="67" grpId="0" animBg="1"/>
      <p:bldP spid="68" grpId="0"/>
      <p:bldP spid="69" grpId="0" animBg="1"/>
      <p:bldP spid="70" grpId="0"/>
      <p:bldP spid="72" grpId="0" animBg="1"/>
      <p:bldP spid="73" grpId="0"/>
      <p:bldP spid="75" grpId="0" animBg="1"/>
      <p:bldP spid="76" grpId="0"/>
      <p:bldP spid="78" grpId="0" animBg="1"/>
      <p:bldP spid="79" grpId="0"/>
      <p:bldP spid="81" grpId="0" animBg="1"/>
      <p:bldP spid="82" grpId="0"/>
      <p:bldP spid="84" grpId="0" animBg="1"/>
      <p:bldP spid="85" grpId="0" animBg="1"/>
      <p:bldP spid="86" grpId="0"/>
      <p:bldP spid="87" grpId="0"/>
      <p:bldP spid="8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replicated state machine challenges</a:t>
            </a:r>
          </a:p>
          <a:p>
            <a:endParaRPr lang="en-US" dirty="0"/>
          </a:p>
          <a:p>
            <a:r>
              <a:rPr lang="en-US" dirty="0" smtClean="0"/>
              <a:t>Logical </a:t>
            </a:r>
            <a:r>
              <a:rPr lang="en-US" dirty="0" err="1" smtClean="0"/>
              <a:t>Lamport</a:t>
            </a:r>
            <a:r>
              <a:rPr lang="en-US" dirty="0" smtClean="0"/>
              <a:t> clocks (rather than physical clock timestamps) for event ordering</a:t>
            </a:r>
          </a:p>
          <a:p>
            <a:endParaRPr lang="en-US" dirty="0" smtClean="0"/>
          </a:p>
          <a:p>
            <a:r>
              <a:rPr lang="en-US" dirty="0" smtClean="0"/>
              <a:t>Vector clocks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12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Ordering all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0339"/>
            <a:ext cx="10515600" cy="4351338"/>
          </a:xfrm>
        </p:spPr>
        <p:txBody>
          <a:bodyPr/>
          <a:lstStyle/>
          <a:p>
            <a:r>
              <a:rPr lang="en-US" dirty="0" smtClean="0"/>
              <a:t>Break ties by </a:t>
            </a:r>
            <a:r>
              <a:rPr lang="en-US" dirty="0" smtClean="0">
                <a:solidFill>
                  <a:srgbClr val="00B0F0"/>
                </a:solidFill>
              </a:rPr>
              <a:t>appending the process number to each event</a:t>
            </a:r>
          </a:p>
          <a:p>
            <a:endParaRPr lang="en-US" dirty="0" smtClean="0">
              <a:solidFill>
                <a:srgbClr val="00B0F0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Process P</a:t>
            </a:r>
            <a:r>
              <a:rPr lang="en-US" sz="2800" baseline="-25000" dirty="0"/>
              <a:t>i</a:t>
            </a:r>
            <a:r>
              <a:rPr lang="en-US" sz="2800" dirty="0" smtClean="0"/>
              <a:t> timestamps event e with C</a:t>
            </a:r>
            <a:r>
              <a:rPr lang="en-US" sz="2800" baseline="-25000" dirty="0"/>
              <a:t>i</a:t>
            </a:r>
            <a:r>
              <a:rPr lang="en-US" sz="2800" dirty="0" smtClean="0"/>
              <a:t>(e) · </a:t>
            </a:r>
            <a:r>
              <a:rPr lang="en-US" sz="2800" dirty="0" err="1" smtClean="0"/>
              <a:t>i</a:t>
            </a:r>
            <a:endParaRPr lang="en-US" sz="28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800" dirty="0" smtClean="0"/>
              <a:t>C(a) · </a:t>
            </a:r>
            <a:r>
              <a:rPr lang="en-US" sz="2800" dirty="0" err="1" smtClean="0"/>
              <a:t>i</a:t>
            </a:r>
            <a:r>
              <a:rPr lang="en-US" sz="2800" dirty="0" smtClean="0"/>
              <a:t> &lt; C(b) · j when: C(a) &lt; C(b) </a:t>
            </a:r>
            <a:r>
              <a:rPr lang="en-US" sz="2800" b="1" dirty="0" smtClean="0"/>
              <a:t>or</a:t>
            </a:r>
            <a:r>
              <a:rPr lang="en-US" sz="2800" dirty="0" smtClean="0"/>
              <a:t> C(a) = C(b) and </a:t>
            </a:r>
            <a:r>
              <a:rPr lang="en-US" sz="2800" dirty="0" err="1" smtClean="0"/>
              <a:t>i</a:t>
            </a:r>
            <a:r>
              <a:rPr lang="en-US" sz="2800" dirty="0" smtClean="0"/>
              <a:t> &lt; j</a:t>
            </a:r>
          </a:p>
          <a:p>
            <a:pPr marL="914400" lvl="1" indent="-457200">
              <a:buFont typeface="+mj-lt"/>
              <a:buAutoNum type="arabicPeriod"/>
            </a:pPr>
            <a:endParaRPr lang="en-US" b="1" dirty="0"/>
          </a:p>
          <a:p>
            <a:pPr marL="914400" lvl="1" indent="-457200">
              <a:buFont typeface="+mj-lt"/>
              <a:buAutoNum type="arabicPeriod"/>
            </a:pPr>
            <a:endParaRPr lang="en-US" b="1" dirty="0" smtClean="0"/>
          </a:p>
          <a:p>
            <a:pPr marL="914400" lvl="1" indent="-457200">
              <a:buFont typeface="+mj-lt"/>
              <a:buAutoNum type="arabicPeriod"/>
            </a:pPr>
            <a:endParaRPr lang="en-US" b="1" dirty="0"/>
          </a:p>
          <a:p>
            <a:r>
              <a:rPr lang="en-US" dirty="0" smtClean="0">
                <a:solidFill>
                  <a:srgbClr val="00B0F0"/>
                </a:solidFill>
              </a:rPr>
              <a:t>Guaranteed deterministic total ordering</a:t>
            </a:r>
            <a:r>
              <a:rPr lang="en-US" dirty="0" smtClean="0"/>
              <a:t>: for any two events a and b, C(a) &lt; C(b) or C(b) &lt; C(a)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8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Assignment 1</a:t>
            </a:r>
          </a:p>
          <a:p>
            <a:pPr lvl="1"/>
            <a:r>
              <a:rPr lang="en-US" dirty="0" smtClean="0"/>
              <a:t>Due Friday (4/12) by 10pm</a:t>
            </a:r>
          </a:p>
          <a:p>
            <a:pPr lvl="1"/>
            <a:r>
              <a:rPr lang="en-US" dirty="0" smtClean="0"/>
              <a:t>Submission form listed in the assignment</a:t>
            </a:r>
          </a:p>
          <a:p>
            <a:pPr lvl="1"/>
            <a:r>
              <a:rPr lang="en-US" dirty="0" smtClean="0"/>
              <a:t>No late days!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Reminder: group declarations due in a week (earlier the better)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12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1761" y="1602603"/>
            <a:ext cx="4248527" cy="263487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Making concurrent updates consistent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Recall replicated bank database example</a:t>
            </a:r>
          </a:p>
          <a:p>
            <a:pPr lvl="1"/>
            <a:r>
              <a:rPr lang="en-US" dirty="0" smtClean="0"/>
              <a:t>Los Angeles (P1) deposited $100</a:t>
            </a:r>
          </a:p>
          <a:p>
            <a:pPr lvl="1"/>
            <a:r>
              <a:rPr lang="en-US" dirty="0" smtClean="0"/>
              <a:t>New York (P2) added 1% interest</a:t>
            </a:r>
          </a:p>
          <a:p>
            <a:pPr lvl="1"/>
            <a:endParaRPr lang="en-US" dirty="0"/>
          </a:p>
          <a:p>
            <a:r>
              <a:rPr lang="en-US" dirty="0" smtClean="0"/>
              <a:t>Goal: apply updates in same order at both replicas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Applying updates in different order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 </a:t>
            </a:r>
            <a:r>
              <a:rPr lang="en-US" dirty="0" smtClean="0">
                <a:solidFill>
                  <a:srgbClr val="FF0000"/>
                </a:solidFill>
              </a:rPr>
              <a:t>inconsistent replicas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>
                <a:solidFill>
                  <a:srgbClr val="00B0F0"/>
                </a:solidFill>
              </a:rPr>
              <a:t>All replicas apply updates in </a:t>
            </a:r>
            <a:r>
              <a:rPr lang="en-US" dirty="0" err="1" smtClean="0">
                <a:solidFill>
                  <a:srgbClr val="00B0F0"/>
                </a:solidFill>
              </a:rPr>
              <a:t>Lamport</a:t>
            </a:r>
            <a:r>
              <a:rPr lang="en-US" dirty="0" smtClean="0">
                <a:solidFill>
                  <a:srgbClr val="00B0F0"/>
                </a:solidFill>
              </a:rPr>
              <a:t> clock order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5" name="Can 4"/>
          <p:cNvSpPr/>
          <p:nvPr/>
        </p:nvSpPr>
        <p:spPr>
          <a:xfrm>
            <a:off x="7611761" y="2748678"/>
            <a:ext cx="442735" cy="539120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0" dirty="0" smtClean="0">
                <a:solidFill>
                  <a:schemeClr val="tx1"/>
                </a:solidFill>
                <a:latin typeface="+mn-lt"/>
              </a:rPr>
              <a:t>P1</a:t>
            </a:r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Can 5"/>
          <p:cNvSpPr/>
          <p:nvPr/>
        </p:nvSpPr>
        <p:spPr>
          <a:xfrm>
            <a:off x="11308562" y="2207330"/>
            <a:ext cx="444564" cy="541348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0" dirty="0" smtClean="0">
                <a:solidFill>
                  <a:schemeClr val="tx1"/>
                </a:solidFill>
                <a:latin typeface="+mn-lt"/>
              </a:rPr>
              <a:t>P2</a:t>
            </a:r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Document 6"/>
          <p:cNvSpPr/>
          <p:nvPr/>
        </p:nvSpPr>
        <p:spPr>
          <a:xfrm>
            <a:off x="5714445" y="2217274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Document 7"/>
          <p:cNvSpPr/>
          <p:nvPr/>
        </p:nvSpPr>
        <p:spPr>
          <a:xfrm>
            <a:off x="5714445" y="2699250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23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505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RSMs with </a:t>
            </a:r>
            <a:r>
              <a:rPr lang="en-US" dirty="0" err="1" smtClean="0"/>
              <a:t>Lamport</a:t>
            </a:r>
            <a:r>
              <a:rPr lang="en-US" dirty="0" smtClean="0"/>
              <a:t> Clocks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24866"/>
          <a:stretch/>
        </p:blipFill>
        <p:spPr>
          <a:xfrm>
            <a:off x="3879903" y="1480619"/>
            <a:ext cx="4610100" cy="2148151"/>
          </a:xfrm>
          <a:prstGeom prst="rect">
            <a:avLst/>
          </a:prstGeom>
        </p:spPr>
      </p:pic>
      <p:sp>
        <p:nvSpPr>
          <p:cNvPr id="8" name="Can 7"/>
          <p:cNvSpPr/>
          <p:nvPr/>
        </p:nvSpPr>
        <p:spPr>
          <a:xfrm>
            <a:off x="3764565" y="1885541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P1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an 8"/>
          <p:cNvSpPr/>
          <p:nvPr/>
        </p:nvSpPr>
        <p:spPr>
          <a:xfrm>
            <a:off x="7871083" y="1674741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+mn-lt"/>
              </a:rPr>
              <a:t>P2</a:t>
            </a:r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000423" y="2389477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8106366" y="2217905"/>
            <a:ext cx="4346" cy="3668953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3939827" y="246440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3" name="Straight Arrow Connector 32"/>
          <p:cNvCxnSpPr>
            <a:stCxn id="35" idx="6"/>
            <a:endCxn id="39" idx="2"/>
          </p:cNvCxnSpPr>
          <p:nvPr/>
        </p:nvCxnSpPr>
        <p:spPr>
          <a:xfrm>
            <a:off x="4077347" y="2533167"/>
            <a:ext cx="3972775" cy="764663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8050122" y="322907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Document 15"/>
          <p:cNvSpPr/>
          <p:nvPr/>
        </p:nvSpPr>
        <p:spPr>
          <a:xfrm>
            <a:off x="4519104" y="2089438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Rounded Rectangular Callout 16"/>
          <p:cNvSpPr/>
          <p:nvPr/>
        </p:nvSpPr>
        <p:spPr>
          <a:xfrm>
            <a:off x="5092920" y="1900200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3.1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8045769" y="24709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3946083" y="30046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4083603" y="2539679"/>
            <a:ext cx="3962166" cy="53370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Document 21"/>
          <p:cNvSpPr/>
          <p:nvPr/>
        </p:nvSpPr>
        <p:spPr>
          <a:xfrm>
            <a:off x="6521418" y="2254218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7096731" y="2002664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8.2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Rounded Rectangular Callout 31"/>
          <p:cNvSpPr/>
          <p:nvPr/>
        </p:nvSpPr>
        <p:spPr>
          <a:xfrm>
            <a:off x="3099893" y="1589146"/>
            <a:ext cx="523268" cy="386647"/>
          </a:xfrm>
          <a:prstGeom prst="wedgeRoundRectCallout">
            <a:avLst>
              <a:gd name="adj1" fmla="val 75567"/>
              <a:gd name="adj2" fmla="val 4134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" name="Rounded Rectangular Callout 32"/>
          <p:cNvSpPr/>
          <p:nvPr/>
        </p:nvSpPr>
        <p:spPr>
          <a:xfrm>
            <a:off x="8509685" y="1358578"/>
            <a:ext cx="523268" cy="386647"/>
          </a:xfrm>
          <a:prstGeom prst="wedgeRoundRectCallout">
            <a:avLst>
              <a:gd name="adj1" fmla="val -75158"/>
              <a:gd name="adj2" fmla="val 42005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7.2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Document 33"/>
          <p:cNvSpPr/>
          <p:nvPr/>
        </p:nvSpPr>
        <p:spPr>
          <a:xfrm>
            <a:off x="3416120" y="2397137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5" name="Rounded Rectangular Callout 34"/>
          <p:cNvSpPr/>
          <p:nvPr/>
        </p:nvSpPr>
        <p:spPr>
          <a:xfrm>
            <a:off x="2586138" y="2318718"/>
            <a:ext cx="523268" cy="386647"/>
          </a:xfrm>
          <a:prstGeom prst="wedgeRoundRectCallout">
            <a:avLst>
              <a:gd name="adj1" fmla="val 99182"/>
              <a:gd name="adj2" fmla="val 236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3.1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Document 36"/>
          <p:cNvSpPr/>
          <p:nvPr/>
        </p:nvSpPr>
        <p:spPr>
          <a:xfrm>
            <a:off x="8247787" y="2341896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8" name="Rounded Rectangular Callout 37"/>
          <p:cNvSpPr/>
          <p:nvPr/>
        </p:nvSpPr>
        <p:spPr>
          <a:xfrm>
            <a:off x="8823100" y="2090342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8.2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9" name="Rounded Rectangular Callout 38"/>
          <p:cNvSpPr/>
          <p:nvPr/>
        </p:nvSpPr>
        <p:spPr>
          <a:xfrm>
            <a:off x="3064576" y="2776019"/>
            <a:ext cx="523268" cy="386647"/>
          </a:xfrm>
          <a:prstGeom prst="wedgeRoundRectCallout">
            <a:avLst>
              <a:gd name="adj1" fmla="val 99182"/>
              <a:gd name="adj2" fmla="val 31756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9.1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Rounded Rectangular Callout 39"/>
          <p:cNvSpPr/>
          <p:nvPr/>
        </p:nvSpPr>
        <p:spPr>
          <a:xfrm>
            <a:off x="8317989" y="2894040"/>
            <a:ext cx="523268" cy="386647"/>
          </a:xfrm>
          <a:prstGeom prst="wedgeRoundRectCallout">
            <a:avLst>
              <a:gd name="adj1" fmla="val -70435"/>
              <a:gd name="adj2" fmla="val 452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9.2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09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2" grpId="0" animBg="1"/>
      <p:bldP spid="23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505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RSMs with </a:t>
            </a:r>
            <a:r>
              <a:rPr lang="en-US" dirty="0" err="1" smtClean="0"/>
              <a:t>Lamport</a:t>
            </a:r>
            <a:r>
              <a:rPr lang="en-US" dirty="0" smtClean="0"/>
              <a:t> Clocks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24866"/>
          <a:stretch/>
        </p:blipFill>
        <p:spPr>
          <a:xfrm>
            <a:off x="3879903" y="1480619"/>
            <a:ext cx="4610100" cy="2148151"/>
          </a:xfrm>
          <a:prstGeom prst="rect">
            <a:avLst/>
          </a:prstGeom>
        </p:spPr>
      </p:pic>
      <p:sp>
        <p:nvSpPr>
          <p:cNvPr id="8" name="Can 7"/>
          <p:cNvSpPr/>
          <p:nvPr/>
        </p:nvSpPr>
        <p:spPr>
          <a:xfrm>
            <a:off x="3764565" y="1885541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P1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an 8"/>
          <p:cNvSpPr/>
          <p:nvPr/>
        </p:nvSpPr>
        <p:spPr>
          <a:xfrm>
            <a:off x="7871083" y="1674741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+mn-lt"/>
              </a:rPr>
              <a:t>P2</a:t>
            </a:r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000423" y="2389477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8106366" y="2217905"/>
            <a:ext cx="4346" cy="3668953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3939827" y="246440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3" name="Straight Arrow Connector 32"/>
          <p:cNvCxnSpPr>
            <a:stCxn id="35" idx="6"/>
            <a:endCxn id="39" idx="2"/>
          </p:cNvCxnSpPr>
          <p:nvPr/>
        </p:nvCxnSpPr>
        <p:spPr>
          <a:xfrm>
            <a:off x="4077347" y="2533167"/>
            <a:ext cx="3972775" cy="764663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8050122" y="322907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Document 15"/>
          <p:cNvSpPr/>
          <p:nvPr/>
        </p:nvSpPr>
        <p:spPr>
          <a:xfrm>
            <a:off x="4519104" y="2089438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Rounded Rectangular Callout 16"/>
          <p:cNvSpPr/>
          <p:nvPr/>
        </p:nvSpPr>
        <p:spPr>
          <a:xfrm>
            <a:off x="5092920" y="1900200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3.1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8045769" y="24709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3946083" y="30046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4083603" y="2539679"/>
            <a:ext cx="3962166" cy="53370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Document 21"/>
          <p:cNvSpPr/>
          <p:nvPr/>
        </p:nvSpPr>
        <p:spPr>
          <a:xfrm>
            <a:off x="6521418" y="2254218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7096731" y="2002664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8.2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Document 27"/>
          <p:cNvSpPr/>
          <p:nvPr/>
        </p:nvSpPr>
        <p:spPr>
          <a:xfrm>
            <a:off x="3805988" y="3344015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2" name="Rounded Rectangular Callout 31"/>
          <p:cNvSpPr/>
          <p:nvPr/>
        </p:nvSpPr>
        <p:spPr>
          <a:xfrm>
            <a:off x="3099893" y="1589146"/>
            <a:ext cx="523268" cy="386647"/>
          </a:xfrm>
          <a:prstGeom prst="wedgeRoundRectCallout">
            <a:avLst>
              <a:gd name="adj1" fmla="val 75567"/>
              <a:gd name="adj2" fmla="val 4134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" name="Rounded Rectangular Callout 32"/>
          <p:cNvSpPr/>
          <p:nvPr/>
        </p:nvSpPr>
        <p:spPr>
          <a:xfrm>
            <a:off x="8509685" y="1358578"/>
            <a:ext cx="523268" cy="386647"/>
          </a:xfrm>
          <a:prstGeom prst="wedgeRoundRectCallout">
            <a:avLst>
              <a:gd name="adj1" fmla="val -75158"/>
              <a:gd name="adj2" fmla="val 42005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7.2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Document 33"/>
          <p:cNvSpPr/>
          <p:nvPr/>
        </p:nvSpPr>
        <p:spPr>
          <a:xfrm>
            <a:off x="3416120" y="2397137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5" name="Rounded Rectangular Callout 34"/>
          <p:cNvSpPr/>
          <p:nvPr/>
        </p:nvSpPr>
        <p:spPr>
          <a:xfrm>
            <a:off x="2586138" y="2318718"/>
            <a:ext cx="523268" cy="386647"/>
          </a:xfrm>
          <a:prstGeom prst="wedgeRoundRectCallout">
            <a:avLst>
              <a:gd name="adj1" fmla="val 99182"/>
              <a:gd name="adj2" fmla="val 236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3.1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Document 36"/>
          <p:cNvSpPr/>
          <p:nvPr/>
        </p:nvSpPr>
        <p:spPr>
          <a:xfrm>
            <a:off x="8247787" y="2341896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8" name="Rounded Rectangular Callout 37"/>
          <p:cNvSpPr/>
          <p:nvPr/>
        </p:nvSpPr>
        <p:spPr>
          <a:xfrm>
            <a:off x="8823100" y="2090342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8.2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9" name="Rounded Rectangular Callout 38"/>
          <p:cNvSpPr/>
          <p:nvPr/>
        </p:nvSpPr>
        <p:spPr>
          <a:xfrm>
            <a:off x="3064576" y="2776019"/>
            <a:ext cx="523268" cy="386647"/>
          </a:xfrm>
          <a:prstGeom prst="wedgeRoundRectCallout">
            <a:avLst>
              <a:gd name="adj1" fmla="val 99182"/>
              <a:gd name="adj2" fmla="val 31756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9.1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Rounded Rectangular Callout 39"/>
          <p:cNvSpPr/>
          <p:nvPr/>
        </p:nvSpPr>
        <p:spPr>
          <a:xfrm>
            <a:off x="8317989" y="2894040"/>
            <a:ext cx="523268" cy="386647"/>
          </a:xfrm>
          <a:prstGeom prst="wedgeRoundRectCallout">
            <a:avLst>
              <a:gd name="adj1" fmla="val -70435"/>
              <a:gd name="adj2" fmla="val 452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9.2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44265" y="2739610"/>
            <a:ext cx="2030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B0F0"/>
                </a:solidFill>
              </a:rPr>
              <a:t>Assumption: network guarantees FIFO delivery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112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5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505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RSMs with </a:t>
            </a:r>
            <a:r>
              <a:rPr lang="en-US" dirty="0" err="1" smtClean="0"/>
              <a:t>Lamport</a:t>
            </a:r>
            <a:r>
              <a:rPr lang="en-US" dirty="0" smtClean="0"/>
              <a:t> Clocks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24866"/>
          <a:stretch/>
        </p:blipFill>
        <p:spPr>
          <a:xfrm>
            <a:off x="3879903" y="1480619"/>
            <a:ext cx="4610100" cy="2148151"/>
          </a:xfrm>
          <a:prstGeom prst="rect">
            <a:avLst/>
          </a:prstGeom>
        </p:spPr>
      </p:pic>
      <p:sp>
        <p:nvSpPr>
          <p:cNvPr id="8" name="Can 7"/>
          <p:cNvSpPr/>
          <p:nvPr/>
        </p:nvSpPr>
        <p:spPr>
          <a:xfrm>
            <a:off x="3764565" y="1885541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P1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an 8"/>
          <p:cNvSpPr/>
          <p:nvPr/>
        </p:nvSpPr>
        <p:spPr>
          <a:xfrm>
            <a:off x="7871083" y="1674741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+mn-lt"/>
              </a:rPr>
              <a:t>P2</a:t>
            </a:r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000423" y="2389477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8106366" y="2217905"/>
            <a:ext cx="4346" cy="3668953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3939827" y="246440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3" name="Straight Arrow Connector 32"/>
          <p:cNvCxnSpPr>
            <a:stCxn id="35" idx="6"/>
            <a:endCxn id="39" idx="2"/>
          </p:cNvCxnSpPr>
          <p:nvPr/>
        </p:nvCxnSpPr>
        <p:spPr>
          <a:xfrm>
            <a:off x="4077347" y="2533167"/>
            <a:ext cx="3972775" cy="764663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8050122" y="322907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Document 15"/>
          <p:cNvSpPr/>
          <p:nvPr/>
        </p:nvSpPr>
        <p:spPr>
          <a:xfrm>
            <a:off x="4519104" y="2089438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Rounded Rectangular Callout 16"/>
          <p:cNvSpPr/>
          <p:nvPr/>
        </p:nvSpPr>
        <p:spPr>
          <a:xfrm>
            <a:off x="5092920" y="1900200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3.1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8045769" y="24709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3946083" y="30046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20" name="Straight Arrow Connector 19"/>
          <p:cNvCxnSpPr>
            <a:stCxn id="43" idx="2"/>
          </p:cNvCxnSpPr>
          <p:nvPr/>
        </p:nvCxnSpPr>
        <p:spPr>
          <a:xfrm flipH="1">
            <a:off x="4083603" y="2539679"/>
            <a:ext cx="3962166" cy="53370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Document 21"/>
          <p:cNvSpPr/>
          <p:nvPr/>
        </p:nvSpPr>
        <p:spPr>
          <a:xfrm>
            <a:off x="6521418" y="2254218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7096731" y="2002664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8.2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8042494" y="461969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038278" y="4537075"/>
            <a:ext cx="3991158" cy="116891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4045386" y="4165184"/>
            <a:ext cx="4059565" cy="779454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3928005" y="492449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8" name="Document 27"/>
          <p:cNvSpPr/>
          <p:nvPr/>
        </p:nvSpPr>
        <p:spPr>
          <a:xfrm>
            <a:off x="3805988" y="3344015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9" name="Document 28"/>
          <p:cNvSpPr/>
          <p:nvPr/>
        </p:nvSpPr>
        <p:spPr>
          <a:xfrm>
            <a:off x="3816035" y="3919019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0" name="Document 29"/>
          <p:cNvSpPr/>
          <p:nvPr/>
        </p:nvSpPr>
        <p:spPr>
          <a:xfrm>
            <a:off x="7915588" y="5020415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1" name="Document 30"/>
          <p:cNvSpPr/>
          <p:nvPr/>
        </p:nvSpPr>
        <p:spPr>
          <a:xfrm>
            <a:off x="7935068" y="3538019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2" name="Rounded Rectangular Callout 31"/>
          <p:cNvSpPr/>
          <p:nvPr/>
        </p:nvSpPr>
        <p:spPr>
          <a:xfrm>
            <a:off x="3099893" y="1589146"/>
            <a:ext cx="523268" cy="386647"/>
          </a:xfrm>
          <a:prstGeom prst="wedgeRoundRectCallout">
            <a:avLst>
              <a:gd name="adj1" fmla="val 75567"/>
              <a:gd name="adj2" fmla="val 4134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" name="Rounded Rectangular Callout 32"/>
          <p:cNvSpPr/>
          <p:nvPr/>
        </p:nvSpPr>
        <p:spPr>
          <a:xfrm>
            <a:off x="8509685" y="1358578"/>
            <a:ext cx="523268" cy="386647"/>
          </a:xfrm>
          <a:prstGeom prst="wedgeRoundRectCallout">
            <a:avLst>
              <a:gd name="adj1" fmla="val -75158"/>
              <a:gd name="adj2" fmla="val 42005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7.2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Document 33"/>
          <p:cNvSpPr/>
          <p:nvPr/>
        </p:nvSpPr>
        <p:spPr>
          <a:xfrm>
            <a:off x="3416120" y="2397137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5" name="Rounded Rectangular Callout 34"/>
          <p:cNvSpPr/>
          <p:nvPr/>
        </p:nvSpPr>
        <p:spPr>
          <a:xfrm>
            <a:off x="2586138" y="2318718"/>
            <a:ext cx="523268" cy="386647"/>
          </a:xfrm>
          <a:prstGeom prst="wedgeRoundRectCallout">
            <a:avLst>
              <a:gd name="adj1" fmla="val 99182"/>
              <a:gd name="adj2" fmla="val 236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3.1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Document 36"/>
          <p:cNvSpPr/>
          <p:nvPr/>
        </p:nvSpPr>
        <p:spPr>
          <a:xfrm>
            <a:off x="8247787" y="2341896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8" name="Rounded Rectangular Callout 37"/>
          <p:cNvSpPr/>
          <p:nvPr/>
        </p:nvSpPr>
        <p:spPr>
          <a:xfrm>
            <a:off x="8823100" y="2090342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8.2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9" name="Rounded Rectangular Callout 38"/>
          <p:cNvSpPr/>
          <p:nvPr/>
        </p:nvSpPr>
        <p:spPr>
          <a:xfrm>
            <a:off x="3064576" y="2776019"/>
            <a:ext cx="523268" cy="386647"/>
          </a:xfrm>
          <a:prstGeom prst="wedgeRoundRectCallout">
            <a:avLst>
              <a:gd name="adj1" fmla="val 99182"/>
              <a:gd name="adj2" fmla="val 31756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9.1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Rounded Rectangular Callout 39"/>
          <p:cNvSpPr/>
          <p:nvPr/>
        </p:nvSpPr>
        <p:spPr>
          <a:xfrm>
            <a:off x="8317989" y="2894040"/>
            <a:ext cx="523268" cy="386647"/>
          </a:xfrm>
          <a:prstGeom prst="wedgeRoundRectCallout">
            <a:avLst>
              <a:gd name="adj1" fmla="val -70435"/>
              <a:gd name="adj2" fmla="val 452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9.2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Rounded Rectangular Callout 40"/>
          <p:cNvSpPr/>
          <p:nvPr/>
        </p:nvSpPr>
        <p:spPr>
          <a:xfrm>
            <a:off x="4434772" y="3948513"/>
            <a:ext cx="658148" cy="386647"/>
          </a:xfrm>
          <a:prstGeom prst="wedgeRoundRectCallout">
            <a:avLst>
              <a:gd name="adj1" fmla="val -18321"/>
              <a:gd name="adj2" fmla="val 8884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10.1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3947984" y="446729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8062784" y="40714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4" name="Rounded Rectangular Callout 43"/>
          <p:cNvSpPr/>
          <p:nvPr/>
        </p:nvSpPr>
        <p:spPr>
          <a:xfrm>
            <a:off x="6614984" y="3837172"/>
            <a:ext cx="596052" cy="386647"/>
          </a:xfrm>
          <a:prstGeom prst="wedgeRoundRectCallout">
            <a:avLst>
              <a:gd name="adj1" fmla="val -18321"/>
              <a:gd name="adj2" fmla="val 8884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10.2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44265" y="2739610"/>
            <a:ext cx="2030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B0F0"/>
                </a:solidFill>
              </a:rPr>
              <a:t>Assumption: network guarantees FIFO delivery</a:t>
            </a:r>
          </a:p>
        </p:txBody>
      </p:sp>
      <p:sp>
        <p:nvSpPr>
          <p:cNvPr id="54" name="Rounded Rectangular Callout 53"/>
          <p:cNvSpPr/>
          <p:nvPr/>
        </p:nvSpPr>
        <p:spPr>
          <a:xfrm>
            <a:off x="8329684" y="4267319"/>
            <a:ext cx="595082" cy="386647"/>
          </a:xfrm>
          <a:prstGeom prst="wedgeRoundRectCallout">
            <a:avLst>
              <a:gd name="adj1" fmla="val -70435"/>
              <a:gd name="adj2" fmla="val 452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11.2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211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7" grpId="0" animBg="1"/>
      <p:bldP spid="29" grpId="0" animBg="1"/>
      <p:bldP spid="30" grpId="0" animBg="1"/>
      <p:bldP spid="31" grpId="0" animBg="1"/>
      <p:bldP spid="41" grpId="0" animBg="1"/>
      <p:bldP spid="42" grpId="0" animBg="1"/>
      <p:bldP spid="43" grpId="0" animBg="1"/>
      <p:bldP spid="44" grpId="0" animBg="1"/>
      <p:bldP spid="5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505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RSMs with </a:t>
            </a:r>
            <a:r>
              <a:rPr lang="en-US" dirty="0" err="1" smtClean="0"/>
              <a:t>Lamport</a:t>
            </a:r>
            <a:r>
              <a:rPr lang="en-US" dirty="0" smtClean="0"/>
              <a:t> Clocks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24866"/>
          <a:stretch/>
        </p:blipFill>
        <p:spPr>
          <a:xfrm>
            <a:off x="3879903" y="1480619"/>
            <a:ext cx="4610100" cy="2148151"/>
          </a:xfrm>
          <a:prstGeom prst="rect">
            <a:avLst/>
          </a:prstGeom>
        </p:spPr>
      </p:pic>
      <p:sp>
        <p:nvSpPr>
          <p:cNvPr id="8" name="Can 7"/>
          <p:cNvSpPr/>
          <p:nvPr/>
        </p:nvSpPr>
        <p:spPr>
          <a:xfrm>
            <a:off x="3764565" y="1885541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P1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an 8"/>
          <p:cNvSpPr/>
          <p:nvPr/>
        </p:nvSpPr>
        <p:spPr>
          <a:xfrm>
            <a:off x="7871083" y="1674741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+mn-lt"/>
              </a:rPr>
              <a:t>P2</a:t>
            </a:r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000423" y="2389477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8106366" y="2217905"/>
            <a:ext cx="4346" cy="3668953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3939827" y="246440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3" name="Straight Arrow Connector 32"/>
          <p:cNvCxnSpPr>
            <a:stCxn id="35" idx="6"/>
            <a:endCxn id="39" idx="2"/>
          </p:cNvCxnSpPr>
          <p:nvPr/>
        </p:nvCxnSpPr>
        <p:spPr>
          <a:xfrm>
            <a:off x="4077347" y="2533167"/>
            <a:ext cx="3972775" cy="764663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8050122" y="322907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Document 15"/>
          <p:cNvSpPr/>
          <p:nvPr/>
        </p:nvSpPr>
        <p:spPr>
          <a:xfrm>
            <a:off x="4519104" y="2089438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Rounded Rectangular Callout 16"/>
          <p:cNvSpPr/>
          <p:nvPr/>
        </p:nvSpPr>
        <p:spPr>
          <a:xfrm>
            <a:off x="5092920" y="1900200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3.1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8045769" y="24709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3946083" y="30046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20" name="Straight Arrow Connector 19"/>
          <p:cNvCxnSpPr>
            <a:stCxn id="43" idx="2"/>
          </p:cNvCxnSpPr>
          <p:nvPr/>
        </p:nvCxnSpPr>
        <p:spPr>
          <a:xfrm flipH="1">
            <a:off x="4083603" y="2539679"/>
            <a:ext cx="3962166" cy="53370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Document 21"/>
          <p:cNvSpPr/>
          <p:nvPr/>
        </p:nvSpPr>
        <p:spPr>
          <a:xfrm>
            <a:off x="6521418" y="2254218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7096731" y="2002664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8.2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8042494" y="461969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038278" y="4537075"/>
            <a:ext cx="3991158" cy="116891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4045386" y="4165184"/>
            <a:ext cx="4059565" cy="779454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3928005" y="492449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8" name="Document 27"/>
          <p:cNvSpPr/>
          <p:nvPr/>
        </p:nvSpPr>
        <p:spPr>
          <a:xfrm>
            <a:off x="3805988" y="3344015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9" name="Document 28"/>
          <p:cNvSpPr/>
          <p:nvPr/>
        </p:nvSpPr>
        <p:spPr>
          <a:xfrm>
            <a:off x="3816035" y="3919019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0" name="Document 29"/>
          <p:cNvSpPr/>
          <p:nvPr/>
        </p:nvSpPr>
        <p:spPr>
          <a:xfrm>
            <a:off x="7915588" y="5020415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1" name="Document 30"/>
          <p:cNvSpPr/>
          <p:nvPr/>
        </p:nvSpPr>
        <p:spPr>
          <a:xfrm>
            <a:off x="7935068" y="3538019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2" name="Rounded Rectangular Callout 31"/>
          <p:cNvSpPr/>
          <p:nvPr/>
        </p:nvSpPr>
        <p:spPr>
          <a:xfrm>
            <a:off x="3099893" y="1589146"/>
            <a:ext cx="523268" cy="386647"/>
          </a:xfrm>
          <a:prstGeom prst="wedgeRoundRectCallout">
            <a:avLst>
              <a:gd name="adj1" fmla="val 75567"/>
              <a:gd name="adj2" fmla="val 4134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" name="Rounded Rectangular Callout 32"/>
          <p:cNvSpPr/>
          <p:nvPr/>
        </p:nvSpPr>
        <p:spPr>
          <a:xfrm>
            <a:off x="8509685" y="1358578"/>
            <a:ext cx="523268" cy="386647"/>
          </a:xfrm>
          <a:prstGeom prst="wedgeRoundRectCallout">
            <a:avLst>
              <a:gd name="adj1" fmla="val -75158"/>
              <a:gd name="adj2" fmla="val 42005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7.2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Document 33"/>
          <p:cNvSpPr/>
          <p:nvPr/>
        </p:nvSpPr>
        <p:spPr>
          <a:xfrm>
            <a:off x="3416120" y="2397137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5" name="Rounded Rectangular Callout 34"/>
          <p:cNvSpPr/>
          <p:nvPr/>
        </p:nvSpPr>
        <p:spPr>
          <a:xfrm>
            <a:off x="2586138" y="2318718"/>
            <a:ext cx="523268" cy="386647"/>
          </a:xfrm>
          <a:prstGeom prst="wedgeRoundRectCallout">
            <a:avLst>
              <a:gd name="adj1" fmla="val 99182"/>
              <a:gd name="adj2" fmla="val 236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3.1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Document 36"/>
          <p:cNvSpPr/>
          <p:nvPr/>
        </p:nvSpPr>
        <p:spPr>
          <a:xfrm>
            <a:off x="8247787" y="2341896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8" name="Rounded Rectangular Callout 37"/>
          <p:cNvSpPr/>
          <p:nvPr/>
        </p:nvSpPr>
        <p:spPr>
          <a:xfrm>
            <a:off x="8823100" y="2090342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8.2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9" name="Rounded Rectangular Callout 38"/>
          <p:cNvSpPr/>
          <p:nvPr/>
        </p:nvSpPr>
        <p:spPr>
          <a:xfrm>
            <a:off x="3064576" y="2776019"/>
            <a:ext cx="523268" cy="386647"/>
          </a:xfrm>
          <a:prstGeom prst="wedgeRoundRectCallout">
            <a:avLst>
              <a:gd name="adj1" fmla="val 99182"/>
              <a:gd name="adj2" fmla="val 31756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9.1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Rounded Rectangular Callout 39"/>
          <p:cNvSpPr/>
          <p:nvPr/>
        </p:nvSpPr>
        <p:spPr>
          <a:xfrm>
            <a:off x="8317989" y="2894040"/>
            <a:ext cx="523268" cy="386647"/>
          </a:xfrm>
          <a:prstGeom prst="wedgeRoundRectCallout">
            <a:avLst>
              <a:gd name="adj1" fmla="val -70435"/>
              <a:gd name="adj2" fmla="val 452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9.2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Rounded Rectangular Callout 40"/>
          <p:cNvSpPr/>
          <p:nvPr/>
        </p:nvSpPr>
        <p:spPr>
          <a:xfrm>
            <a:off x="4434772" y="3948513"/>
            <a:ext cx="658148" cy="386647"/>
          </a:xfrm>
          <a:prstGeom prst="wedgeRoundRectCallout">
            <a:avLst>
              <a:gd name="adj1" fmla="val -18321"/>
              <a:gd name="adj2" fmla="val 8884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10.1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3947984" y="446729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8062784" y="40714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4" name="Rounded Rectangular Callout 43"/>
          <p:cNvSpPr/>
          <p:nvPr/>
        </p:nvSpPr>
        <p:spPr>
          <a:xfrm>
            <a:off x="6614984" y="3837172"/>
            <a:ext cx="596052" cy="386647"/>
          </a:xfrm>
          <a:prstGeom prst="wedgeRoundRectCallout">
            <a:avLst>
              <a:gd name="adj1" fmla="val -18321"/>
              <a:gd name="adj2" fmla="val 8884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10.2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44265" y="2739610"/>
            <a:ext cx="2030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B0F0"/>
                </a:solidFill>
              </a:rPr>
              <a:t>Assumption: network guarantees FIFO delivery</a:t>
            </a:r>
          </a:p>
        </p:txBody>
      </p:sp>
      <p:sp>
        <p:nvSpPr>
          <p:cNvPr id="54" name="Rounded Rectangular Callout 53"/>
          <p:cNvSpPr/>
          <p:nvPr/>
        </p:nvSpPr>
        <p:spPr>
          <a:xfrm>
            <a:off x="8329684" y="4267319"/>
            <a:ext cx="595082" cy="386647"/>
          </a:xfrm>
          <a:prstGeom prst="wedgeRoundRectCallout">
            <a:avLst>
              <a:gd name="adj1" fmla="val -70435"/>
              <a:gd name="adj2" fmla="val 452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11.2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42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6841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Consistent ordering of 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77341"/>
            <a:ext cx="10515600" cy="240038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Key idea: place events into a local queue (</a:t>
            </a:r>
            <a:r>
              <a:rPr lang="en-US" dirty="0" smtClean="0">
                <a:solidFill>
                  <a:srgbClr val="00B0F0"/>
                </a:solidFill>
              </a:rPr>
              <a:t>can’t always apply updates right away</a:t>
            </a:r>
            <a:r>
              <a:rPr lang="en-US" dirty="0" smtClean="0"/>
              <a:t>)!</a:t>
            </a:r>
          </a:p>
          <a:p>
            <a:pPr lvl="1"/>
            <a:r>
              <a:rPr lang="en-US" sz="2600" dirty="0" smtClean="0"/>
              <a:t>Sort queue by increasing C(x)</a:t>
            </a:r>
          </a:p>
          <a:p>
            <a:pPr lvl="1"/>
            <a:endParaRPr lang="en-US" sz="1600" dirty="0"/>
          </a:p>
          <a:p>
            <a:r>
              <a:rPr lang="en-US" dirty="0" smtClean="0">
                <a:solidFill>
                  <a:srgbClr val="FF0000"/>
                </a:solidFill>
              </a:rPr>
              <a:t>When can head of queue be applied?</a:t>
            </a:r>
          </a:p>
          <a:p>
            <a:pPr lvl="1"/>
            <a:r>
              <a:rPr lang="en-US" dirty="0" smtClean="0"/>
              <a:t>Ping other nodes and check if they have earlier updates</a:t>
            </a:r>
            <a:endParaRPr lang="en-US" dirty="0"/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3633843" y="4827376"/>
            <a:ext cx="16764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567043" y="5276335"/>
            <a:ext cx="2895600" cy="975668"/>
            <a:chOff x="2286000" y="5029200"/>
            <a:chExt cx="4419600" cy="762000"/>
          </a:xfrm>
        </p:grpSpPr>
        <p:sp>
          <p:nvSpPr>
            <p:cNvPr id="6" name="AutoShape 4"/>
            <p:cNvSpPr>
              <a:spLocks noChangeArrowheads="1"/>
            </p:cNvSpPr>
            <p:nvPr/>
          </p:nvSpPr>
          <p:spPr bwMode="auto">
            <a:xfrm>
              <a:off x="2286000" y="5029200"/>
              <a:ext cx="4419600" cy="762000"/>
            </a:xfrm>
            <a:prstGeom prst="cube">
              <a:avLst>
                <a:gd name="adj" fmla="val 25000"/>
              </a:avLst>
            </a:prstGeom>
            <a:solidFill>
              <a:srgbClr val="99C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Text Box 6"/>
            <p:cNvSpPr txBox="1">
              <a:spLocks noChangeArrowheads="1"/>
            </p:cNvSpPr>
            <p:nvPr/>
          </p:nvSpPr>
          <p:spPr bwMode="auto">
            <a:xfrm>
              <a:off x="2819400" y="5334000"/>
              <a:ext cx="3352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smtClean="0">
                  <a:solidFill>
                    <a:schemeClr val="bg1"/>
                  </a:solidFill>
                </a:rPr>
                <a:t>Replicated State Machine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567043" y="4217776"/>
            <a:ext cx="2895600" cy="685800"/>
            <a:chOff x="2286000" y="3810000"/>
            <a:chExt cx="4419600" cy="685800"/>
          </a:xfrm>
        </p:grpSpPr>
        <p:sp>
          <p:nvSpPr>
            <p:cNvPr id="9" name="AutoShape 9"/>
            <p:cNvSpPr>
              <a:spLocks noChangeArrowheads="1"/>
            </p:cNvSpPr>
            <p:nvPr/>
          </p:nvSpPr>
          <p:spPr bwMode="auto">
            <a:xfrm>
              <a:off x="2286000" y="3810000"/>
              <a:ext cx="4419600" cy="685800"/>
            </a:xfrm>
            <a:prstGeom prst="cube">
              <a:avLst>
                <a:gd name="adj" fmla="val 25000"/>
              </a:avLst>
            </a:prstGeom>
            <a:solidFill>
              <a:srgbClr val="D60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Text Box 10"/>
            <p:cNvSpPr txBox="1">
              <a:spLocks noChangeArrowheads="1"/>
            </p:cNvSpPr>
            <p:nvPr/>
          </p:nvSpPr>
          <p:spPr bwMode="auto">
            <a:xfrm>
              <a:off x="3429000" y="4038600"/>
              <a:ext cx="2057400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dirty="0" smtClean="0">
                  <a:solidFill>
                    <a:schemeClr val="bg1"/>
                  </a:solidFill>
                </a:rPr>
                <a:t>Application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1" name="Straight Arrow Connector 10"/>
          <p:cNvCxnSpPr/>
          <p:nvPr/>
        </p:nvCxnSpPr>
        <p:spPr>
          <a:xfrm flipV="1">
            <a:off x="4053016" y="6190735"/>
            <a:ext cx="0" cy="54864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022457" y="4903576"/>
            <a:ext cx="0" cy="36576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051645" y="6427574"/>
            <a:ext cx="1399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Updates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30995" y="4846937"/>
            <a:ext cx="26821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Ordered Updates</a:t>
            </a:r>
          </a:p>
        </p:txBody>
      </p:sp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7367643" y="4827376"/>
            <a:ext cx="16764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6300843" y="5276335"/>
            <a:ext cx="2895600" cy="975668"/>
            <a:chOff x="2286000" y="5029200"/>
            <a:chExt cx="4419600" cy="762000"/>
          </a:xfrm>
        </p:grpSpPr>
        <p:sp>
          <p:nvSpPr>
            <p:cNvPr id="17" name="AutoShape 4"/>
            <p:cNvSpPr>
              <a:spLocks noChangeArrowheads="1"/>
            </p:cNvSpPr>
            <p:nvPr/>
          </p:nvSpPr>
          <p:spPr bwMode="auto">
            <a:xfrm>
              <a:off x="2286000" y="5029200"/>
              <a:ext cx="4419600" cy="762000"/>
            </a:xfrm>
            <a:prstGeom prst="cube">
              <a:avLst>
                <a:gd name="adj" fmla="val 25000"/>
              </a:avLst>
            </a:prstGeom>
            <a:solidFill>
              <a:srgbClr val="99C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Text Box 6"/>
            <p:cNvSpPr txBox="1">
              <a:spLocks noChangeArrowheads="1"/>
            </p:cNvSpPr>
            <p:nvPr/>
          </p:nvSpPr>
          <p:spPr bwMode="auto">
            <a:xfrm>
              <a:off x="2819400" y="5334000"/>
              <a:ext cx="3352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smtClean="0">
                  <a:solidFill>
                    <a:schemeClr val="bg1"/>
                  </a:solidFill>
                </a:rPr>
                <a:t>Replicated State Machine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300843" y="4217776"/>
            <a:ext cx="2895600" cy="685800"/>
            <a:chOff x="2286000" y="3810000"/>
            <a:chExt cx="4419600" cy="685800"/>
          </a:xfrm>
        </p:grpSpPr>
        <p:sp>
          <p:nvSpPr>
            <p:cNvPr id="20" name="AutoShape 9"/>
            <p:cNvSpPr>
              <a:spLocks noChangeArrowheads="1"/>
            </p:cNvSpPr>
            <p:nvPr/>
          </p:nvSpPr>
          <p:spPr bwMode="auto">
            <a:xfrm>
              <a:off x="2286000" y="3810000"/>
              <a:ext cx="4419600" cy="685800"/>
            </a:xfrm>
            <a:prstGeom prst="cube">
              <a:avLst>
                <a:gd name="adj" fmla="val 25000"/>
              </a:avLst>
            </a:prstGeom>
            <a:solidFill>
              <a:srgbClr val="D60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Text Box 10"/>
            <p:cNvSpPr txBox="1">
              <a:spLocks noChangeArrowheads="1"/>
            </p:cNvSpPr>
            <p:nvPr/>
          </p:nvSpPr>
          <p:spPr bwMode="auto">
            <a:xfrm>
              <a:off x="3429000" y="4038600"/>
              <a:ext cx="2057400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16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dirty="0" smtClean="0">
                  <a:solidFill>
                    <a:schemeClr val="bg1"/>
                  </a:solidFill>
                </a:rPr>
                <a:t>Application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2" name="Straight Arrow Connector 21"/>
          <p:cNvCxnSpPr/>
          <p:nvPr/>
        </p:nvCxnSpPr>
        <p:spPr>
          <a:xfrm flipV="1">
            <a:off x="7756257" y="6190735"/>
            <a:ext cx="0" cy="54864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7756257" y="4903576"/>
            <a:ext cx="0" cy="36576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785445" y="6427574"/>
            <a:ext cx="1399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  <a:ea typeface="Arial" charset="0"/>
                <a:cs typeface="Arial" charset="0"/>
              </a:rPr>
              <a:t>Updates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2436340" y="4065376"/>
            <a:ext cx="3200400" cy="2323070"/>
          </a:xfrm>
          <a:prstGeom prst="rect">
            <a:avLst/>
          </a:prstGeom>
          <a:noFill/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6170140" y="4065376"/>
            <a:ext cx="3200400" cy="2323070"/>
          </a:xfrm>
          <a:prstGeom prst="rect">
            <a:avLst/>
          </a:prstGeom>
          <a:noFill/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499865" y="5163926"/>
            <a:ext cx="936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Server1</a:t>
            </a:r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9370540" y="5163926"/>
            <a:ext cx="936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Server2</a:t>
            </a:r>
            <a:endParaRPr lang="en-US" dirty="0"/>
          </a:p>
        </p:txBody>
      </p:sp>
      <p:cxnSp>
        <p:nvCxnSpPr>
          <p:cNvPr id="29" name="Straight Arrow Connector 28"/>
          <p:cNvCxnSpPr/>
          <p:nvPr/>
        </p:nvCxnSpPr>
        <p:spPr>
          <a:xfrm flipH="1">
            <a:off x="5462645" y="5809734"/>
            <a:ext cx="838198" cy="1"/>
          </a:xfrm>
          <a:prstGeom prst="straightConnector1">
            <a:avLst/>
          </a:prstGeom>
          <a:ln w="57150">
            <a:prstDash val="solid"/>
            <a:headEnd type="triangl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454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4" grpId="0"/>
      <p:bldP spid="25" grpId="0" animBg="1"/>
      <p:bldP spid="26" grpId="0" animBg="1"/>
      <p:bldP spid="27" grpId="0"/>
      <p:bldP spid="2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505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RSMs with </a:t>
            </a:r>
            <a:r>
              <a:rPr lang="en-US" dirty="0" err="1" smtClean="0"/>
              <a:t>Lamport</a:t>
            </a:r>
            <a:r>
              <a:rPr lang="en-US" dirty="0" smtClean="0"/>
              <a:t> Clocks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24866"/>
          <a:stretch/>
        </p:blipFill>
        <p:spPr>
          <a:xfrm>
            <a:off x="3879903" y="1480619"/>
            <a:ext cx="4610100" cy="2148151"/>
          </a:xfrm>
          <a:prstGeom prst="rect">
            <a:avLst/>
          </a:prstGeom>
        </p:spPr>
      </p:pic>
      <p:sp>
        <p:nvSpPr>
          <p:cNvPr id="8" name="Can 7"/>
          <p:cNvSpPr/>
          <p:nvPr/>
        </p:nvSpPr>
        <p:spPr>
          <a:xfrm>
            <a:off x="3764565" y="1885541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P1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an 8"/>
          <p:cNvSpPr/>
          <p:nvPr/>
        </p:nvSpPr>
        <p:spPr>
          <a:xfrm>
            <a:off x="7871083" y="1674741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+mn-lt"/>
              </a:rPr>
              <a:t>P2</a:t>
            </a:r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000423" y="2389477"/>
            <a:ext cx="0" cy="354917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8106366" y="2217905"/>
            <a:ext cx="4346" cy="3668953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3939827" y="2464407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3" name="Straight Arrow Connector 32"/>
          <p:cNvCxnSpPr>
            <a:stCxn id="35" idx="6"/>
            <a:endCxn id="39" idx="2"/>
          </p:cNvCxnSpPr>
          <p:nvPr/>
        </p:nvCxnSpPr>
        <p:spPr>
          <a:xfrm>
            <a:off x="4077347" y="2533167"/>
            <a:ext cx="3972775" cy="764663"/>
          </a:xfrm>
          <a:prstGeom prst="curvedConnector3">
            <a:avLst>
              <a:gd name="adj1" fmla="val 50000"/>
            </a:avLst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8050122" y="322907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Document 15"/>
          <p:cNvSpPr/>
          <p:nvPr/>
        </p:nvSpPr>
        <p:spPr>
          <a:xfrm>
            <a:off x="4519104" y="2089438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Rounded Rectangular Callout 16"/>
          <p:cNvSpPr/>
          <p:nvPr/>
        </p:nvSpPr>
        <p:spPr>
          <a:xfrm>
            <a:off x="5092920" y="1900200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3.1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8045769" y="24709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3946083" y="30046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20" name="Straight Arrow Connector 19"/>
          <p:cNvCxnSpPr>
            <a:stCxn id="43" idx="2"/>
          </p:cNvCxnSpPr>
          <p:nvPr/>
        </p:nvCxnSpPr>
        <p:spPr>
          <a:xfrm flipH="1">
            <a:off x="4083603" y="2539679"/>
            <a:ext cx="3962166" cy="53370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Document 21"/>
          <p:cNvSpPr/>
          <p:nvPr/>
        </p:nvSpPr>
        <p:spPr>
          <a:xfrm>
            <a:off x="6521418" y="2254218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7096731" y="2002664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8.2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8042494" y="461969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4038278" y="4537075"/>
            <a:ext cx="3991158" cy="116891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4045386" y="4165184"/>
            <a:ext cx="4059565" cy="779454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3928005" y="492449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8" name="Document 27"/>
          <p:cNvSpPr/>
          <p:nvPr/>
        </p:nvSpPr>
        <p:spPr>
          <a:xfrm>
            <a:off x="3805988" y="3344015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9" name="Document 28"/>
          <p:cNvSpPr/>
          <p:nvPr/>
        </p:nvSpPr>
        <p:spPr>
          <a:xfrm>
            <a:off x="3816035" y="3919019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0" name="Document 29"/>
          <p:cNvSpPr/>
          <p:nvPr/>
        </p:nvSpPr>
        <p:spPr>
          <a:xfrm>
            <a:off x="7915588" y="5020415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1" name="Document 30"/>
          <p:cNvSpPr/>
          <p:nvPr/>
        </p:nvSpPr>
        <p:spPr>
          <a:xfrm>
            <a:off x="7935068" y="3538019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2" name="Rounded Rectangular Callout 31"/>
          <p:cNvSpPr/>
          <p:nvPr/>
        </p:nvSpPr>
        <p:spPr>
          <a:xfrm>
            <a:off x="3099893" y="1589146"/>
            <a:ext cx="523268" cy="386647"/>
          </a:xfrm>
          <a:prstGeom prst="wedgeRoundRectCallout">
            <a:avLst>
              <a:gd name="adj1" fmla="val 75567"/>
              <a:gd name="adj2" fmla="val 4134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" name="Rounded Rectangular Callout 32"/>
          <p:cNvSpPr/>
          <p:nvPr/>
        </p:nvSpPr>
        <p:spPr>
          <a:xfrm>
            <a:off x="8509685" y="1358578"/>
            <a:ext cx="523268" cy="386647"/>
          </a:xfrm>
          <a:prstGeom prst="wedgeRoundRectCallout">
            <a:avLst>
              <a:gd name="adj1" fmla="val -75158"/>
              <a:gd name="adj2" fmla="val 42005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7.2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Document 33"/>
          <p:cNvSpPr/>
          <p:nvPr/>
        </p:nvSpPr>
        <p:spPr>
          <a:xfrm>
            <a:off x="3416120" y="2397137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5" name="Rounded Rectangular Callout 34"/>
          <p:cNvSpPr/>
          <p:nvPr/>
        </p:nvSpPr>
        <p:spPr>
          <a:xfrm>
            <a:off x="2586138" y="2318718"/>
            <a:ext cx="523268" cy="386647"/>
          </a:xfrm>
          <a:prstGeom prst="wedgeRoundRectCallout">
            <a:avLst>
              <a:gd name="adj1" fmla="val 99182"/>
              <a:gd name="adj2" fmla="val 236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3.1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Document 36"/>
          <p:cNvSpPr/>
          <p:nvPr/>
        </p:nvSpPr>
        <p:spPr>
          <a:xfrm>
            <a:off x="8247787" y="2341896"/>
            <a:ext cx="381555" cy="422604"/>
          </a:xfrm>
          <a:prstGeom prst="flowChartDocumen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8" name="Rounded Rectangular Callout 37"/>
          <p:cNvSpPr/>
          <p:nvPr/>
        </p:nvSpPr>
        <p:spPr>
          <a:xfrm>
            <a:off x="8823100" y="2090342"/>
            <a:ext cx="523268" cy="386647"/>
          </a:xfrm>
          <a:prstGeom prst="wedgeRoundRectCallout">
            <a:avLst>
              <a:gd name="adj1" fmla="val -81592"/>
              <a:gd name="adj2" fmla="val 60298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8.2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9" name="Rounded Rectangular Callout 38"/>
          <p:cNvSpPr/>
          <p:nvPr/>
        </p:nvSpPr>
        <p:spPr>
          <a:xfrm>
            <a:off x="3064576" y="2776019"/>
            <a:ext cx="523268" cy="386647"/>
          </a:xfrm>
          <a:prstGeom prst="wedgeRoundRectCallout">
            <a:avLst>
              <a:gd name="adj1" fmla="val 99182"/>
              <a:gd name="adj2" fmla="val 31756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9.1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Rounded Rectangular Callout 39"/>
          <p:cNvSpPr/>
          <p:nvPr/>
        </p:nvSpPr>
        <p:spPr>
          <a:xfrm>
            <a:off x="8317989" y="2894040"/>
            <a:ext cx="523268" cy="386647"/>
          </a:xfrm>
          <a:prstGeom prst="wedgeRoundRectCallout">
            <a:avLst>
              <a:gd name="adj1" fmla="val -70435"/>
              <a:gd name="adj2" fmla="val 452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9.2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Rounded Rectangular Callout 40"/>
          <p:cNvSpPr/>
          <p:nvPr/>
        </p:nvSpPr>
        <p:spPr>
          <a:xfrm>
            <a:off x="4434772" y="3948513"/>
            <a:ext cx="658148" cy="386647"/>
          </a:xfrm>
          <a:prstGeom prst="wedgeRoundRectCallout">
            <a:avLst>
              <a:gd name="adj1" fmla="val -18321"/>
              <a:gd name="adj2" fmla="val 8884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10.1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3947984" y="446729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8062784" y="407141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4" name="Rounded Rectangular Callout 43"/>
          <p:cNvSpPr/>
          <p:nvPr/>
        </p:nvSpPr>
        <p:spPr>
          <a:xfrm>
            <a:off x="6614984" y="3837172"/>
            <a:ext cx="596052" cy="386647"/>
          </a:xfrm>
          <a:prstGeom prst="wedgeRoundRectCallout">
            <a:avLst>
              <a:gd name="adj1" fmla="val -18321"/>
              <a:gd name="adj2" fmla="val 8884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10.2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4" name="Rounded Rectangular Callout 53"/>
          <p:cNvSpPr/>
          <p:nvPr/>
        </p:nvSpPr>
        <p:spPr>
          <a:xfrm>
            <a:off x="8329684" y="4267319"/>
            <a:ext cx="595082" cy="386647"/>
          </a:xfrm>
          <a:prstGeom prst="wedgeRoundRectCallout">
            <a:avLst>
              <a:gd name="adj1" fmla="val -70435"/>
              <a:gd name="adj2" fmla="val 4520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11.2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72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Reduce waiting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How to reduce time between receiving and applying an update?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00B0F0"/>
                </a:solidFill>
              </a:rPr>
              <a:t>Solution 1</a:t>
            </a:r>
            <a:r>
              <a:rPr lang="en-US" dirty="0" smtClean="0"/>
              <a:t>: Periodically ping all other nodes to sync clock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00B0F0"/>
                </a:solidFill>
              </a:rPr>
              <a:t>Solution 2</a:t>
            </a:r>
            <a:r>
              <a:rPr lang="en-US" dirty="0" smtClean="0"/>
              <a:t>: Tolerate temporary inconsistency</a:t>
            </a:r>
          </a:p>
          <a:p>
            <a:pPr lvl="1"/>
            <a:r>
              <a:rPr lang="en-US" dirty="0" smtClean="0"/>
              <a:t>Apply update immediately upon receiving it</a:t>
            </a:r>
          </a:p>
          <a:p>
            <a:pPr lvl="1"/>
            <a:r>
              <a:rPr lang="en-US" dirty="0" smtClean="0"/>
              <a:t>Also maintain log of updates in order to rollback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13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Replicated state machine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166" y="1552839"/>
            <a:ext cx="4316227" cy="2190486"/>
          </a:xfrm>
          <a:prstGeom prst="rect">
            <a:avLst/>
          </a:prstGeom>
        </p:spPr>
      </p:pic>
      <p:pic>
        <p:nvPicPr>
          <p:cNvPr id="5" name="Picture 11" descr="serv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485087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1" descr="serv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1993" y="481012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1" descr="serv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100" y="4810125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866900" y="2916591"/>
            <a:ext cx="1535998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Replica 1</a:t>
            </a:r>
            <a:endParaRPr lang="en-US" sz="2400" b="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10123" y="2879378"/>
            <a:ext cx="1535998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Replica 3</a:t>
            </a:r>
            <a:endParaRPr lang="en-US" sz="2400" b="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79172" y="2085438"/>
            <a:ext cx="1535998" cy="46166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Replica 2</a:t>
            </a:r>
            <a:endParaRPr lang="en-US" sz="2400" b="0" dirty="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/>
          <p:cNvCxnSpPr>
            <a:stCxn id="10" idx="0"/>
          </p:cNvCxnSpPr>
          <p:nvPr/>
        </p:nvCxnSpPr>
        <p:spPr bwMode="auto">
          <a:xfrm flipH="1" flipV="1">
            <a:off x="2476500" y="3747744"/>
            <a:ext cx="152400" cy="110313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12" name="Straight Arrow Connector 11"/>
          <p:cNvCxnSpPr>
            <a:stCxn id="12" idx="0"/>
          </p:cNvCxnSpPr>
          <p:nvPr/>
        </p:nvCxnSpPr>
        <p:spPr bwMode="auto">
          <a:xfrm flipH="1" flipV="1">
            <a:off x="3910123" y="3743325"/>
            <a:ext cx="14177" cy="106680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13" name="Straight Arrow Connector 12"/>
          <p:cNvCxnSpPr>
            <a:stCxn id="11" idx="0"/>
          </p:cNvCxnSpPr>
          <p:nvPr/>
        </p:nvCxnSpPr>
        <p:spPr bwMode="auto">
          <a:xfrm flipH="1" flipV="1">
            <a:off x="4991100" y="3791001"/>
            <a:ext cx="248093" cy="1019124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14" name="Straight Arrow Connector 13"/>
          <p:cNvCxnSpPr>
            <a:endCxn id="15" idx="1"/>
          </p:cNvCxnSpPr>
          <p:nvPr/>
        </p:nvCxnSpPr>
        <p:spPr bwMode="auto">
          <a:xfrm flipV="1">
            <a:off x="2323011" y="2316271"/>
            <a:ext cx="556161" cy="56243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triangle" w="lg" len="lg"/>
            <a:tailEnd type="triangle" w="lg" len="lg"/>
          </a:ln>
          <a:effectLst/>
        </p:spPr>
      </p:cxnSp>
      <p:cxnSp>
        <p:nvCxnSpPr>
          <p:cNvPr id="15" name="Straight Arrow Connector 14"/>
          <p:cNvCxnSpPr>
            <a:endCxn id="15" idx="3"/>
          </p:cNvCxnSpPr>
          <p:nvPr/>
        </p:nvCxnSpPr>
        <p:spPr bwMode="auto">
          <a:xfrm flipH="1" flipV="1">
            <a:off x="4415170" y="2316271"/>
            <a:ext cx="507225" cy="56033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triangle" w="lg" len="lg"/>
            <a:tailEnd type="triangle" w="lg" len="lg"/>
          </a:ln>
          <a:effectLst/>
        </p:spPr>
      </p:cxnSp>
      <p:cxnSp>
        <p:nvCxnSpPr>
          <p:cNvPr id="16" name="Straight Arrow Connector 15"/>
          <p:cNvCxnSpPr>
            <a:stCxn id="14" idx="1"/>
            <a:endCxn id="13" idx="3"/>
          </p:cNvCxnSpPr>
          <p:nvPr/>
        </p:nvCxnSpPr>
        <p:spPr bwMode="auto">
          <a:xfrm flipH="1">
            <a:off x="3402898" y="3110211"/>
            <a:ext cx="507225" cy="3721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6"/>
            </a:solidFill>
            <a:prstDash val="solid"/>
            <a:round/>
            <a:headEnd type="triangle" w="lg" len="lg"/>
            <a:tailEnd type="triangle" w="lg" len="lg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3402898" y="5765275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Clients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6344295" y="2316270"/>
            <a:ext cx="47742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Deploy service across multiple replica machines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Replicas coordinate to give illusion of running on single machine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400" dirty="0" smtClean="0"/>
              <a:t>Consistent from client perspective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634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Causal ordering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Ordering all updates all replicas may be unnecessary</a:t>
            </a:r>
          </a:p>
          <a:p>
            <a:pPr lvl="1"/>
            <a:r>
              <a:rPr lang="en-US" dirty="0" smtClean="0"/>
              <a:t>Example: Facebook posts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00B0F0"/>
                </a:solidFill>
              </a:rPr>
              <a:t>Causal ordering often suffices</a:t>
            </a:r>
          </a:p>
          <a:p>
            <a:pPr lvl="1"/>
            <a:r>
              <a:rPr lang="en-US" dirty="0" smtClean="0"/>
              <a:t>Show comments only if post is visible to user</a:t>
            </a:r>
          </a:p>
          <a:p>
            <a:pPr lvl="1"/>
            <a:endParaRPr lang="en-US" dirty="0"/>
          </a:p>
          <a:p>
            <a:r>
              <a:rPr lang="en-US" dirty="0" smtClean="0"/>
              <a:t>With </a:t>
            </a:r>
            <a:r>
              <a:rPr lang="en-US" dirty="0" err="1" smtClean="0"/>
              <a:t>Lamport</a:t>
            </a:r>
            <a:r>
              <a:rPr lang="en-US" dirty="0" smtClean="0"/>
              <a:t> clock, a </a:t>
            </a:r>
            <a:r>
              <a:rPr lang="en-US" dirty="0" smtClean="0">
                <a:sym typeface="Wingdings"/>
              </a:rPr>
              <a:t> b implies C(a) &lt; C(b)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  <a:sym typeface="Wingdings"/>
              </a:rPr>
              <a:t>Converse is not necessarily true!</a:t>
            </a:r>
          </a:p>
          <a:p>
            <a:pPr lvl="1"/>
            <a:r>
              <a:rPr lang="en-US" dirty="0" smtClean="0">
                <a:sym typeface="Wingdings"/>
              </a:rPr>
              <a:t>C(a) &lt; C(b) does not imply a  b (possibly, a </a:t>
            </a:r>
            <a:r>
              <a:rPr lang="en-GB" altLang="en-US" dirty="0" smtClean="0"/>
              <a:t>|| b)</a:t>
            </a:r>
            <a:endParaRPr lang="en-US" dirty="0" smtClean="0"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5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</a:t>
            </a:r>
            <a:r>
              <a:rPr lang="en-US" dirty="0" err="1" smtClean="0"/>
              <a:t>Lamport</a:t>
            </a:r>
            <a:r>
              <a:rPr lang="en-US" dirty="0" smtClean="0"/>
              <a:t> Clock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085393"/>
            <a:ext cx="10515600" cy="1772607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Before executing an event, C</a:t>
            </a:r>
            <a:r>
              <a:rPr lang="en-US" baseline="-25000" dirty="0" smtClean="0"/>
              <a:t>i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 C</a:t>
            </a:r>
            <a:r>
              <a:rPr lang="en-US" baseline="-25000" dirty="0" smtClean="0">
                <a:sym typeface="Wingdings"/>
              </a:rPr>
              <a:t>i</a:t>
            </a:r>
            <a:r>
              <a:rPr lang="en-US" dirty="0" smtClean="0">
                <a:sym typeface="Wingdings"/>
              </a:rPr>
              <a:t> + 1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Send the local clock in the message 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On process </a:t>
            </a:r>
            <a:r>
              <a:rPr lang="en-US" dirty="0" err="1" smtClean="0">
                <a:sym typeface="Wingdings"/>
              </a:rPr>
              <a:t>P</a:t>
            </a:r>
            <a:r>
              <a:rPr lang="en-US" baseline="-25000" dirty="0" err="1" smtClean="0">
                <a:sym typeface="Wingdings"/>
              </a:rPr>
              <a:t>j</a:t>
            </a:r>
            <a:r>
              <a:rPr lang="en-US" dirty="0" smtClean="0">
                <a:sym typeface="Wingdings"/>
              </a:rPr>
              <a:t> receiving message m: </a:t>
            </a:r>
            <a:r>
              <a:rPr lang="en-US" dirty="0" smtClean="0">
                <a:solidFill>
                  <a:srgbClr val="00B0F0"/>
                </a:solidFill>
                <a:sym typeface="Wingdings"/>
              </a:rPr>
              <a:t>set </a:t>
            </a:r>
            <a:r>
              <a:rPr lang="en-US" dirty="0" err="1" smtClean="0">
                <a:solidFill>
                  <a:srgbClr val="00B0F0"/>
                </a:solidFill>
                <a:sym typeface="Wingdings"/>
              </a:rPr>
              <a:t>C</a:t>
            </a:r>
            <a:r>
              <a:rPr lang="en-US" baseline="-25000" dirty="0" err="1" smtClean="0">
                <a:solidFill>
                  <a:srgbClr val="00B0F0"/>
                </a:solidFill>
                <a:sym typeface="Wingdings"/>
              </a:rPr>
              <a:t>j</a:t>
            </a:r>
            <a:r>
              <a:rPr lang="en-US" dirty="0" smtClean="0">
                <a:solidFill>
                  <a:srgbClr val="00B0F0"/>
                </a:solidFill>
                <a:sym typeface="Wingdings"/>
              </a:rPr>
              <a:t> and time of receive event to 1 + max{</a:t>
            </a:r>
            <a:r>
              <a:rPr lang="en-US" dirty="0" err="1" smtClean="0">
                <a:solidFill>
                  <a:srgbClr val="00B0F0"/>
                </a:solidFill>
                <a:sym typeface="Wingdings"/>
              </a:rPr>
              <a:t>C</a:t>
            </a:r>
            <a:r>
              <a:rPr lang="en-US" baseline="-25000" dirty="0" err="1" smtClean="0">
                <a:solidFill>
                  <a:srgbClr val="00B0F0"/>
                </a:solidFill>
                <a:sym typeface="Wingdings"/>
              </a:rPr>
              <a:t>j</a:t>
            </a:r>
            <a:r>
              <a:rPr lang="en-US" dirty="0" smtClean="0">
                <a:solidFill>
                  <a:srgbClr val="00B0F0"/>
                </a:solidFill>
                <a:sym typeface="Wingdings"/>
              </a:rPr>
              <a:t>, C(m)}</a:t>
            </a:r>
            <a:endParaRPr lang="en-US" dirty="0">
              <a:solidFill>
                <a:srgbClr val="00B0F0"/>
              </a:solidFill>
              <a:sym typeface="Wingdings"/>
            </a:endParaRP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952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51021" y="2613748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Process 5"/>
          <p:cNvSpPr/>
          <p:nvPr/>
        </p:nvSpPr>
        <p:spPr>
          <a:xfrm>
            <a:off x="2671010" y="1860850"/>
            <a:ext cx="762807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 smtClean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 =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Process 6"/>
          <p:cNvSpPr/>
          <p:nvPr/>
        </p:nvSpPr>
        <p:spPr>
          <a:xfrm>
            <a:off x="4579259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 smtClean="0">
                <a:solidFill>
                  <a:schemeClr val="tx1"/>
                </a:solidFill>
              </a:rPr>
              <a:t> = </a:t>
            </a:r>
            <a:r>
              <a:rPr lang="en-US" dirty="0">
                <a:solidFill>
                  <a:schemeClr val="tx1"/>
                </a:solidFill>
              </a:rPr>
              <a:t>4</a:t>
            </a:r>
            <a:endParaRPr lang="en-US" dirty="0" smtClean="0">
              <a:solidFill>
                <a:schemeClr val="tx1"/>
              </a:solidFill>
            </a:endParaRP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Process 7"/>
          <p:cNvSpPr/>
          <p:nvPr/>
        </p:nvSpPr>
        <p:spPr>
          <a:xfrm>
            <a:off x="6484720" y="185557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 smtClean="0">
                <a:solidFill>
                  <a:schemeClr val="tx1"/>
                </a:solidFill>
              </a:rPr>
              <a:t> = 2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2982261" y="290115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982261" y="3330746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34452" y="273908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26437" y="3168673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927768" y="374422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08572" y="3568440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c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3124599" y="3415629"/>
            <a:ext cx="1767939" cy="372550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302053" y="3913723"/>
            <a:ext cx="2760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857274" y="2617576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Rounded Rectangular Callout 20"/>
          <p:cNvSpPr/>
          <p:nvPr/>
        </p:nvSpPr>
        <p:spPr>
          <a:xfrm>
            <a:off x="3300112" y="2628933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Rounded Rectangular Callout 21"/>
          <p:cNvSpPr/>
          <p:nvPr/>
        </p:nvSpPr>
        <p:spPr>
          <a:xfrm>
            <a:off x="3312469" y="3041480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3377755" y="3837719"/>
            <a:ext cx="1197812" cy="344036"/>
          </a:xfrm>
          <a:prstGeom prst="wedgeRoundRectCallout">
            <a:avLst>
              <a:gd name="adj1" fmla="val 27737"/>
              <a:gd name="adj2" fmla="val -90171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sz="2200" b="0" dirty="0" smtClean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rgbClr val="00B0F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Rounded Rectangular Callout 24"/>
          <p:cNvSpPr/>
          <p:nvPr/>
        </p:nvSpPr>
        <p:spPr>
          <a:xfrm>
            <a:off x="5281173" y="3390565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4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6790583" y="2708801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971005" y="2518030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Rounded Rectangular Callout 26"/>
          <p:cNvSpPr/>
          <p:nvPr/>
        </p:nvSpPr>
        <p:spPr>
          <a:xfrm>
            <a:off x="7484587" y="2412703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(d)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6792741" y="3105583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973163" y="2914812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e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Rounded Rectangular Callout 30"/>
          <p:cNvSpPr/>
          <p:nvPr/>
        </p:nvSpPr>
        <p:spPr>
          <a:xfrm>
            <a:off x="7484587" y="2772852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(e)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8" name="Straight Arrow Connector 37"/>
          <p:cNvCxnSpPr>
            <a:stCxn id="29" idx="2"/>
          </p:cNvCxnSpPr>
          <p:nvPr/>
        </p:nvCxnSpPr>
        <p:spPr>
          <a:xfrm flipH="1">
            <a:off x="4996528" y="3174343"/>
            <a:ext cx="1796213" cy="98873"/>
          </a:xfrm>
          <a:prstGeom prst="straightConnector1">
            <a:avLst/>
          </a:prstGeom>
          <a:ln w="57150">
            <a:prstDash val="solid"/>
            <a:headEnd type="none" w="med" len="med"/>
            <a:tailEnd type="triangl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4906194" y="322892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951072" y="2818360"/>
            <a:ext cx="269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f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Rounded Rectangular Callout 40"/>
          <p:cNvSpPr/>
          <p:nvPr/>
        </p:nvSpPr>
        <p:spPr>
          <a:xfrm>
            <a:off x="5403627" y="2703831"/>
            <a:ext cx="1197812" cy="344036"/>
          </a:xfrm>
          <a:prstGeom prst="wedgeRoundRectCallout">
            <a:avLst>
              <a:gd name="adj1" fmla="val -65108"/>
              <a:gd name="adj2" fmla="val 46314"/>
              <a:gd name="adj3" fmla="val 16667"/>
            </a:avLst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b="0" i="1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</a:t>
            </a:r>
            <a:r>
              <a:rPr lang="en-US" sz="2200" b="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(f) </a:t>
            </a:r>
            <a:r>
              <a:rPr lang="en-US" sz="2200" b="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</a:t>
            </a:r>
            <a:r>
              <a:rPr lang="en-US" sz="2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3</a:t>
            </a:r>
            <a:endParaRPr lang="en-US" sz="2200" b="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07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Vector clocks (VC)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Label each event e with a vector, V(e) = [c</a:t>
            </a:r>
            <a:r>
              <a:rPr lang="en-US" baseline="-25000" dirty="0" smtClean="0"/>
              <a:t>1</a:t>
            </a:r>
            <a:r>
              <a:rPr lang="en-US" dirty="0" smtClean="0"/>
              <a:t>, c</a:t>
            </a:r>
            <a:r>
              <a:rPr lang="en-US" baseline="-25000" dirty="0" smtClean="0"/>
              <a:t>2</a:t>
            </a:r>
            <a:r>
              <a:rPr lang="en-US" dirty="0" smtClean="0"/>
              <a:t>,</a:t>
            </a:r>
            <a:r>
              <a:rPr lang="mr-IN" dirty="0" smtClean="0"/>
              <a:t>…</a:t>
            </a:r>
            <a:r>
              <a:rPr lang="en-US" dirty="0" smtClean="0"/>
              <a:t>, </a:t>
            </a:r>
            <a:r>
              <a:rPr lang="en-US" dirty="0" err="1" smtClean="0"/>
              <a:t>c</a:t>
            </a:r>
            <a:r>
              <a:rPr lang="en-US" baseline="-25000" dirty="0" err="1" smtClean="0"/>
              <a:t>n</a:t>
            </a:r>
            <a:r>
              <a:rPr lang="en-US" dirty="0" smtClean="0"/>
              <a:t>]</a:t>
            </a:r>
          </a:p>
          <a:p>
            <a:pPr lvl="1"/>
            <a:r>
              <a:rPr lang="en-US" dirty="0" smtClean="0"/>
              <a:t>Number of components = number of processes</a:t>
            </a:r>
          </a:p>
          <a:p>
            <a:pPr lvl="1"/>
            <a:endParaRPr lang="en-US" dirty="0"/>
          </a:p>
          <a:p>
            <a:r>
              <a:rPr lang="en-US" dirty="0" smtClean="0"/>
              <a:t>Semantic interpretation: c</a:t>
            </a:r>
            <a:r>
              <a:rPr lang="en-US" baseline="-25000" dirty="0" smtClean="0"/>
              <a:t>i</a:t>
            </a:r>
            <a:r>
              <a:rPr lang="en-US" dirty="0" smtClean="0"/>
              <a:t> is a count of events in process </a:t>
            </a:r>
            <a:r>
              <a:rPr lang="en-US" dirty="0" err="1" smtClean="0"/>
              <a:t>i</a:t>
            </a:r>
            <a:r>
              <a:rPr lang="en-US" dirty="0" smtClean="0"/>
              <a:t> that </a:t>
            </a:r>
            <a:r>
              <a:rPr lang="en-US" dirty="0" smtClean="0">
                <a:solidFill>
                  <a:srgbClr val="00B0F0"/>
                </a:solidFill>
              </a:rPr>
              <a:t>causally precede </a:t>
            </a:r>
            <a:r>
              <a:rPr lang="en-US" dirty="0" smtClean="0"/>
              <a:t>e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14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Updating vector clocks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Initially, all vectors start at [0, 0,</a:t>
            </a:r>
            <a:r>
              <a:rPr lang="mr-IN" dirty="0" smtClean="0"/>
              <a:t>…</a:t>
            </a:r>
            <a:r>
              <a:rPr lang="en-US" dirty="0" smtClean="0"/>
              <a:t>, 0]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00B0F0"/>
                </a:solidFill>
              </a:rPr>
              <a:t>Two rules for updating a vector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For each local event on process </a:t>
            </a:r>
            <a:r>
              <a:rPr lang="en-US" dirty="0" err="1" smtClean="0"/>
              <a:t>i</a:t>
            </a:r>
            <a:r>
              <a:rPr lang="en-US" dirty="0" smtClean="0"/>
              <a:t>, increment local entry c</a:t>
            </a:r>
            <a:r>
              <a:rPr lang="en-US" baseline="-25000" dirty="0" smtClean="0"/>
              <a:t>i</a:t>
            </a:r>
            <a:r>
              <a:rPr lang="en-US" dirty="0" smtClean="0"/>
              <a:t> in vector by 1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If process j receives message with vector [d</a:t>
            </a:r>
            <a:r>
              <a:rPr lang="en-US" baseline="-25000" dirty="0" smtClean="0"/>
              <a:t>1</a:t>
            </a:r>
            <a:r>
              <a:rPr lang="en-US" dirty="0" smtClean="0"/>
              <a:t>, d</a:t>
            </a:r>
            <a:r>
              <a:rPr lang="en-US" baseline="-25000" dirty="0" smtClean="0"/>
              <a:t>2</a:t>
            </a:r>
            <a:r>
              <a:rPr lang="en-US" dirty="0" smtClean="0"/>
              <a:t>,</a:t>
            </a:r>
            <a:r>
              <a:rPr lang="mr-IN" dirty="0" smtClean="0"/>
              <a:t>…</a:t>
            </a:r>
            <a:r>
              <a:rPr lang="en-US" dirty="0" smtClean="0"/>
              <a:t>, </a:t>
            </a:r>
            <a:r>
              <a:rPr lang="en-US" dirty="0" err="1"/>
              <a:t>d</a:t>
            </a:r>
            <a:r>
              <a:rPr lang="en-US" baseline="-25000" dirty="0" err="1" smtClean="0"/>
              <a:t>n</a:t>
            </a:r>
            <a:r>
              <a:rPr lang="en-US" dirty="0" smtClean="0"/>
              <a:t>]:</a:t>
            </a:r>
          </a:p>
          <a:p>
            <a:pPr lvl="2"/>
            <a:r>
              <a:rPr lang="en-US" dirty="0" smtClean="0"/>
              <a:t>Set each local entry </a:t>
            </a:r>
            <a:r>
              <a:rPr lang="en-US" dirty="0" err="1" smtClean="0"/>
              <a:t>c</a:t>
            </a:r>
            <a:r>
              <a:rPr lang="en-US" baseline="-25000" dirty="0" err="1" smtClean="0"/>
              <a:t>k</a:t>
            </a:r>
            <a:r>
              <a:rPr lang="en-US" dirty="0" smtClean="0"/>
              <a:t> = max{</a:t>
            </a:r>
            <a:r>
              <a:rPr lang="en-US" dirty="0" err="1" smtClean="0"/>
              <a:t>c</a:t>
            </a:r>
            <a:r>
              <a:rPr lang="en-US" baseline="-25000" dirty="0" err="1" smtClean="0"/>
              <a:t>k</a:t>
            </a:r>
            <a:r>
              <a:rPr lang="en-US" dirty="0" smtClean="0"/>
              <a:t>, </a:t>
            </a:r>
            <a:r>
              <a:rPr lang="en-US" dirty="0" err="1"/>
              <a:t>d</a:t>
            </a:r>
            <a:r>
              <a:rPr lang="en-US" baseline="-25000" dirty="0" err="1" smtClean="0"/>
              <a:t>k</a:t>
            </a:r>
            <a:r>
              <a:rPr lang="en-US" dirty="0" smtClean="0"/>
              <a:t>}</a:t>
            </a:r>
          </a:p>
          <a:p>
            <a:pPr lvl="2"/>
            <a:r>
              <a:rPr lang="en-US" dirty="0" smtClean="0"/>
              <a:t>Increment local entry </a:t>
            </a:r>
            <a:r>
              <a:rPr lang="en-US" dirty="0" err="1" smtClean="0"/>
              <a:t>c</a:t>
            </a:r>
            <a:r>
              <a:rPr lang="en-US" baseline="-25000" dirty="0" err="1" smtClean="0"/>
              <a:t>j</a:t>
            </a:r>
            <a:r>
              <a:rPr lang="en-US" dirty="0" smtClean="0"/>
              <a:t> in vector by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08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Vector clock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33551" cy="4351338"/>
          </a:xfrm>
        </p:spPr>
        <p:txBody>
          <a:bodyPr/>
          <a:lstStyle/>
          <a:p>
            <a:r>
              <a:rPr lang="en-US" dirty="0" smtClean="0"/>
              <a:t>All vectors start at [0, 0, 0]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Applying local update rule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Applying message rule</a:t>
            </a:r>
            <a:endParaRPr lang="en-US" dirty="0"/>
          </a:p>
        </p:txBody>
      </p:sp>
      <p:cxnSp>
        <p:nvCxnSpPr>
          <p:cNvPr id="11" name="Straight Connector 10"/>
          <p:cNvCxnSpPr>
            <a:stCxn id="17" idx="2"/>
          </p:cNvCxnSpPr>
          <p:nvPr/>
        </p:nvCxnSpPr>
        <p:spPr>
          <a:xfrm>
            <a:off x="7712953" y="2255237"/>
            <a:ext cx="2389" cy="326631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26" idx="2"/>
          </p:cNvCxnSpPr>
          <p:nvPr/>
        </p:nvCxnSpPr>
        <p:spPr>
          <a:xfrm flipH="1">
            <a:off x="8750765" y="2274464"/>
            <a:ext cx="1967" cy="324708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27" idx="2"/>
          </p:cNvCxnSpPr>
          <p:nvPr/>
        </p:nvCxnSpPr>
        <p:spPr>
          <a:xfrm>
            <a:off x="9789725" y="2272147"/>
            <a:ext cx="3187" cy="324940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Process 13"/>
          <p:cNvSpPr/>
          <p:nvPr/>
        </p:nvSpPr>
        <p:spPr>
          <a:xfrm>
            <a:off x="7422223" y="1673778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P1</a:t>
            </a:r>
          </a:p>
        </p:txBody>
      </p:sp>
      <p:sp>
        <p:nvSpPr>
          <p:cNvPr id="15" name="Oval 14"/>
          <p:cNvSpPr/>
          <p:nvPr/>
        </p:nvSpPr>
        <p:spPr>
          <a:xfrm>
            <a:off x="7644193" y="251405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7644193" y="303549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308366" y="231038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300786" y="2847369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8682005" y="334367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413604" y="3337465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c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1" name="Straight Arrow Connector 20"/>
          <p:cNvCxnSpPr>
            <a:stCxn id="19" idx="6"/>
            <a:endCxn id="23" idx="2"/>
          </p:cNvCxnSpPr>
          <p:nvPr/>
        </p:nvCxnSpPr>
        <p:spPr>
          <a:xfrm>
            <a:off x="7781713" y="3104259"/>
            <a:ext cx="900292" cy="308171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Process 21"/>
          <p:cNvSpPr/>
          <p:nvPr/>
        </p:nvSpPr>
        <p:spPr>
          <a:xfrm>
            <a:off x="8460844" y="1690688"/>
            <a:ext cx="583776" cy="583776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23" name="Process 22"/>
          <p:cNvSpPr/>
          <p:nvPr/>
        </p:nvSpPr>
        <p:spPr>
          <a:xfrm>
            <a:off x="9498995" y="1690688"/>
            <a:ext cx="581459" cy="581459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P3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208341" y="5121317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sp>
        <p:nvSpPr>
          <p:cNvPr id="25" name="Oval 24"/>
          <p:cNvSpPr/>
          <p:nvPr/>
        </p:nvSpPr>
        <p:spPr>
          <a:xfrm>
            <a:off x="8682005" y="4067159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346674" y="3883448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d</a:t>
            </a:r>
          </a:p>
        </p:txBody>
      </p:sp>
      <p:sp>
        <p:nvSpPr>
          <p:cNvPr id="27" name="Oval 26"/>
          <p:cNvSpPr/>
          <p:nvPr/>
        </p:nvSpPr>
        <p:spPr>
          <a:xfrm>
            <a:off x="9719395" y="438253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9719395" y="2723234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383065" y="253418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467302" y="4460961"/>
            <a:ext cx="28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Arial" charset="0"/>
                <a:ea typeface="Arial" charset="0"/>
                <a:cs typeface="Arial" charset="0"/>
              </a:rPr>
              <a:t>f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 rot="1111883">
            <a:off x="7713128" y="3195806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latin typeface="Arial" charset="0"/>
                <a:ea typeface="Arial" charset="0"/>
                <a:cs typeface="Arial" charset="0"/>
              </a:rPr>
              <a:t>[2,0,0]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721619" y="2359573"/>
            <a:ext cx="9236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latin typeface="Arial" charset="0"/>
                <a:ea typeface="Arial" charset="0"/>
                <a:cs typeface="Arial" charset="0"/>
              </a:rPr>
              <a:t>[1,0,0]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719096" y="2709643"/>
            <a:ext cx="9236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smtClean="0">
                <a:latin typeface="Arial" charset="0"/>
                <a:ea typeface="Arial" charset="0"/>
                <a:cs typeface="Arial" charset="0"/>
              </a:rPr>
              <a:t>[2,0,0]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780206" y="3187802"/>
            <a:ext cx="894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latin typeface="Arial" charset="0"/>
                <a:ea typeface="Arial" charset="0"/>
                <a:cs typeface="Arial" charset="0"/>
              </a:rPr>
              <a:t>[2,1,0]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772010" y="3718656"/>
            <a:ext cx="894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latin typeface="Arial" charset="0"/>
                <a:ea typeface="Arial" charset="0"/>
                <a:cs typeface="Arial" charset="0"/>
              </a:rPr>
              <a:t>[2,2,0]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822728" y="4247044"/>
            <a:ext cx="894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latin typeface="Arial" charset="0"/>
                <a:ea typeface="Arial" charset="0"/>
                <a:cs typeface="Arial" charset="0"/>
              </a:rPr>
              <a:t>[2,2,2]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815888" y="2564961"/>
            <a:ext cx="894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smtClean="0">
                <a:latin typeface="Arial" charset="0"/>
                <a:ea typeface="Arial" charset="0"/>
                <a:cs typeface="Arial" charset="0"/>
              </a:rPr>
              <a:t>[0,0,1]</a:t>
            </a:r>
            <a:endParaRPr lang="en-US" b="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8" name="Straight Arrow Connector 37"/>
          <p:cNvCxnSpPr>
            <a:stCxn id="29" idx="6"/>
            <a:endCxn id="39" idx="2"/>
          </p:cNvCxnSpPr>
          <p:nvPr/>
        </p:nvCxnSpPr>
        <p:spPr>
          <a:xfrm>
            <a:off x="8819525" y="4135919"/>
            <a:ext cx="899870" cy="315373"/>
          </a:xfrm>
          <a:prstGeom prst="straightConnector1">
            <a:avLst/>
          </a:prstGeom>
          <a:ln w="38100"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 rot="1188144">
            <a:off x="8741845" y="4245853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latin typeface="Arial" charset="0"/>
                <a:ea typeface="Arial" charset="0"/>
                <a:cs typeface="Arial" charset="0"/>
              </a:rPr>
              <a:t>[2,2,0]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4" grpId="0"/>
      <p:bldP spid="35" grpId="0"/>
      <p:bldP spid="36" grpId="0"/>
      <p:bldP spid="37" grpId="0"/>
      <p:bldP spid="3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Vector clocks can establish causality!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B0F0"/>
                </a:solidFill>
              </a:rPr>
              <a:t>Rules for comparing vector clocks: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V(a) = V(b) when </a:t>
            </a:r>
            <a:r>
              <a:rPr lang="en-US" dirty="0" err="1" smtClean="0"/>
              <a:t>a</a:t>
            </a:r>
            <a:r>
              <a:rPr lang="en-US" baseline="-25000" dirty="0" err="1" smtClean="0"/>
              <a:t>k</a:t>
            </a:r>
            <a:r>
              <a:rPr lang="en-US" dirty="0" smtClean="0"/>
              <a:t> = </a:t>
            </a:r>
            <a:r>
              <a:rPr lang="en-US" dirty="0" err="1" smtClean="0"/>
              <a:t>b</a:t>
            </a:r>
            <a:r>
              <a:rPr lang="en-US" baseline="-25000" dirty="0" err="1" smtClean="0"/>
              <a:t>k</a:t>
            </a:r>
            <a:r>
              <a:rPr lang="en-US" dirty="0" smtClean="0"/>
              <a:t> for all 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V(a) &lt; V(b) when </a:t>
            </a:r>
            <a:r>
              <a:rPr lang="en-US" dirty="0" err="1" smtClean="0"/>
              <a:t>a</a:t>
            </a:r>
            <a:r>
              <a:rPr lang="en-US" baseline="-25000" dirty="0" err="1" smtClean="0"/>
              <a:t>k</a:t>
            </a:r>
            <a:r>
              <a:rPr lang="en-US" dirty="0" smtClean="0"/>
              <a:t> ≤ </a:t>
            </a:r>
            <a:r>
              <a:rPr lang="en-US" dirty="0" err="1" smtClean="0"/>
              <a:t>b</a:t>
            </a:r>
            <a:r>
              <a:rPr lang="en-US" baseline="-25000" dirty="0" err="1" smtClean="0"/>
              <a:t>k</a:t>
            </a:r>
            <a:r>
              <a:rPr lang="en-US" dirty="0" smtClean="0"/>
              <a:t> for all k and V(a) ≠ V(b)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How to tell if two events are concurrent?</a:t>
            </a:r>
          </a:p>
          <a:p>
            <a:pPr lvl="1"/>
            <a:r>
              <a:rPr lang="en-US" sz="2600" dirty="0" smtClean="0"/>
              <a:t>a </a:t>
            </a:r>
            <a:r>
              <a:rPr lang="en-US" sz="2600" spc="-150" dirty="0" smtClean="0"/>
              <a:t>|| b if </a:t>
            </a:r>
            <a:r>
              <a:rPr lang="en-US" sz="2600" spc="-150" dirty="0" err="1" smtClean="0"/>
              <a:t>a</a:t>
            </a:r>
            <a:r>
              <a:rPr lang="en-US" sz="2600" spc="-150" baseline="-25000" dirty="0" err="1" smtClean="0"/>
              <a:t>i</a:t>
            </a:r>
            <a:r>
              <a:rPr lang="en-US" sz="2600" spc="-150" dirty="0" smtClean="0"/>
              <a:t> &lt; b</a:t>
            </a:r>
            <a:r>
              <a:rPr lang="en-US" sz="2600" spc="-150" baseline="-25000" dirty="0" smtClean="0"/>
              <a:t>i</a:t>
            </a:r>
            <a:r>
              <a:rPr lang="en-US" sz="2600" spc="-150" dirty="0" smtClean="0"/>
              <a:t> and </a:t>
            </a:r>
            <a:r>
              <a:rPr lang="en-US" sz="2600" spc="-150" dirty="0" err="1" smtClean="0"/>
              <a:t>a</a:t>
            </a:r>
            <a:r>
              <a:rPr lang="en-US" sz="2600" spc="-150" baseline="-25000" dirty="0" err="1" smtClean="0"/>
              <a:t>j</a:t>
            </a:r>
            <a:r>
              <a:rPr lang="en-US" sz="2600" spc="-150" dirty="0" smtClean="0"/>
              <a:t> &gt; </a:t>
            </a:r>
            <a:r>
              <a:rPr lang="en-US" sz="2600" spc="-150" dirty="0" err="1" smtClean="0"/>
              <a:t>b</a:t>
            </a:r>
            <a:r>
              <a:rPr lang="en-US" sz="2600" spc="-150" baseline="-25000" dirty="0" err="1" smtClean="0"/>
              <a:t>j</a:t>
            </a:r>
            <a:r>
              <a:rPr lang="en-US" sz="2600" spc="-150" dirty="0" smtClean="0"/>
              <a:t> for some </a:t>
            </a:r>
            <a:r>
              <a:rPr lang="en-US" sz="2600" spc="-150" dirty="0" err="1" smtClean="0"/>
              <a:t>i,j</a:t>
            </a:r>
            <a:endParaRPr lang="en-US" sz="2600" spc="-150" dirty="0" smtClean="0"/>
          </a:p>
          <a:p>
            <a:pPr lvl="1"/>
            <a:endParaRPr lang="en-US" spc="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867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Vector clocks can establish causality!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B0F0"/>
                </a:solidFill>
              </a:rPr>
              <a:t>Rules for comparing vector clocks: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V(a) = V(b) when </a:t>
            </a:r>
            <a:r>
              <a:rPr lang="en-US" dirty="0" err="1" smtClean="0"/>
              <a:t>a</a:t>
            </a:r>
            <a:r>
              <a:rPr lang="en-US" baseline="-25000" dirty="0" err="1" smtClean="0"/>
              <a:t>k</a:t>
            </a:r>
            <a:r>
              <a:rPr lang="en-US" dirty="0" smtClean="0"/>
              <a:t> = </a:t>
            </a:r>
            <a:r>
              <a:rPr lang="en-US" dirty="0" err="1" smtClean="0"/>
              <a:t>b</a:t>
            </a:r>
            <a:r>
              <a:rPr lang="en-US" baseline="-25000" dirty="0" err="1" smtClean="0"/>
              <a:t>k</a:t>
            </a:r>
            <a:r>
              <a:rPr lang="en-US" dirty="0" smtClean="0"/>
              <a:t> for all 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V(a) &lt; V(b) when </a:t>
            </a:r>
            <a:r>
              <a:rPr lang="en-US" dirty="0" err="1" smtClean="0"/>
              <a:t>a</a:t>
            </a:r>
            <a:r>
              <a:rPr lang="en-US" baseline="-25000" dirty="0" err="1" smtClean="0"/>
              <a:t>k</a:t>
            </a:r>
            <a:r>
              <a:rPr lang="en-US" dirty="0" smtClean="0"/>
              <a:t> ≤ </a:t>
            </a:r>
            <a:r>
              <a:rPr lang="en-US" dirty="0" err="1" smtClean="0"/>
              <a:t>b</a:t>
            </a:r>
            <a:r>
              <a:rPr lang="en-US" baseline="-25000" dirty="0" err="1" smtClean="0"/>
              <a:t>k</a:t>
            </a:r>
            <a:r>
              <a:rPr lang="en-US" dirty="0" smtClean="0"/>
              <a:t> for all k and V(a) ≠ V(b)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How to tell if two events are concurrent?</a:t>
            </a:r>
          </a:p>
          <a:p>
            <a:pPr lvl="1"/>
            <a:r>
              <a:rPr lang="en-US" sz="2600" dirty="0" smtClean="0"/>
              <a:t>a </a:t>
            </a:r>
            <a:r>
              <a:rPr lang="en-US" sz="2600" spc="-150" dirty="0" smtClean="0"/>
              <a:t>|| b if </a:t>
            </a:r>
            <a:r>
              <a:rPr lang="en-US" sz="2600" spc="-150" dirty="0" err="1" smtClean="0"/>
              <a:t>a</a:t>
            </a:r>
            <a:r>
              <a:rPr lang="en-US" sz="2600" spc="-150" baseline="-25000" dirty="0" err="1" smtClean="0"/>
              <a:t>i</a:t>
            </a:r>
            <a:r>
              <a:rPr lang="en-US" sz="2600" spc="-150" dirty="0" smtClean="0"/>
              <a:t> &lt; b</a:t>
            </a:r>
            <a:r>
              <a:rPr lang="en-US" sz="2600" spc="-150" baseline="-25000" dirty="0" smtClean="0"/>
              <a:t>i</a:t>
            </a:r>
            <a:r>
              <a:rPr lang="en-US" sz="2600" spc="-150" dirty="0" smtClean="0"/>
              <a:t> and </a:t>
            </a:r>
            <a:r>
              <a:rPr lang="en-US" sz="2600" spc="-150" dirty="0" err="1" smtClean="0"/>
              <a:t>a</a:t>
            </a:r>
            <a:r>
              <a:rPr lang="en-US" sz="2600" spc="-150" baseline="-25000" dirty="0" err="1" smtClean="0"/>
              <a:t>j</a:t>
            </a:r>
            <a:r>
              <a:rPr lang="en-US" sz="2600" spc="-150" dirty="0" smtClean="0"/>
              <a:t> &gt; </a:t>
            </a:r>
            <a:r>
              <a:rPr lang="en-US" sz="2600" spc="-150" dirty="0" err="1" smtClean="0"/>
              <a:t>b</a:t>
            </a:r>
            <a:r>
              <a:rPr lang="en-US" sz="2600" spc="-150" baseline="-25000" dirty="0" err="1" smtClean="0"/>
              <a:t>j</a:t>
            </a:r>
            <a:r>
              <a:rPr lang="en-US" sz="2600" spc="-150" dirty="0" smtClean="0"/>
              <a:t> for some </a:t>
            </a:r>
            <a:r>
              <a:rPr lang="en-US" sz="2600" spc="-150" dirty="0" err="1" smtClean="0"/>
              <a:t>i,j</a:t>
            </a:r>
            <a:endParaRPr lang="en-US" sz="2600" spc="-150" dirty="0" smtClean="0"/>
          </a:p>
          <a:p>
            <a:pPr lvl="1"/>
            <a:endParaRPr lang="en-US" spc="-150" dirty="0"/>
          </a:p>
          <a:p>
            <a:r>
              <a:rPr lang="en-US" spc="-150" dirty="0" smtClean="0"/>
              <a:t>V(a) &lt; V(z) </a:t>
            </a:r>
            <a:r>
              <a:rPr lang="en-US" b="1" spc="-150" dirty="0" smtClean="0"/>
              <a:t>if and only if </a:t>
            </a:r>
            <a:r>
              <a:rPr lang="en-US" spc="-150" dirty="0" smtClean="0"/>
              <a:t>there is a chain of events linked by </a:t>
            </a:r>
            <a:r>
              <a:rPr lang="en-US" spc="-150" dirty="0" smtClean="0">
                <a:sym typeface="Wingdings"/>
              </a:rPr>
              <a:t> between a and z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41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Next time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Handling failures: </a:t>
            </a:r>
            <a:r>
              <a:rPr lang="en-US" dirty="0" err="1" smtClean="0"/>
              <a:t>Chandy-Lamport</a:t>
            </a:r>
            <a:r>
              <a:rPr lang="en-US" dirty="0" smtClean="0"/>
              <a:t> snapshot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9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Replicated state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replicas must </a:t>
            </a:r>
            <a:r>
              <a:rPr lang="en-US" dirty="0" smtClean="0">
                <a:solidFill>
                  <a:srgbClr val="00B0F0"/>
                </a:solidFill>
              </a:rPr>
              <a:t>apply updates in same order</a:t>
            </a:r>
          </a:p>
          <a:p>
            <a:pPr lvl="1"/>
            <a:r>
              <a:rPr lang="en-US" dirty="0" smtClean="0"/>
              <a:t>Replicated state machine: have each finite state machine go through same states in same order</a:t>
            </a:r>
          </a:p>
          <a:p>
            <a:pPr lvl="1"/>
            <a:endParaRPr lang="en-US" dirty="0">
              <a:solidFill>
                <a:srgbClr val="00B0F0"/>
              </a:solidFill>
            </a:endParaRPr>
          </a:p>
          <a:p>
            <a:r>
              <a:rPr lang="en-US" dirty="0" smtClean="0">
                <a:solidFill>
                  <a:srgbClr val="00B0F0"/>
                </a:solidFill>
              </a:rPr>
              <a:t>Simple approach: order events based on timestamp of receipt</a:t>
            </a:r>
            <a:endParaRPr lang="en-US" dirty="0">
              <a:solidFill>
                <a:srgbClr val="00B0F0"/>
              </a:solidFill>
            </a:endParaRPr>
          </a:p>
          <a:p>
            <a:pPr lvl="1"/>
            <a:r>
              <a:rPr lang="en-US" dirty="0" smtClean="0"/>
              <a:t>Hard because of </a:t>
            </a:r>
            <a:r>
              <a:rPr lang="en-US" dirty="0" smtClean="0">
                <a:solidFill>
                  <a:srgbClr val="FF0000"/>
                </a:solidFill>
              </a:rPr>
              <a:t>clock skew and drift!</a:t>
            </a:r>
          </a:p>
          <a:p>
            <a:pPr lvl="1"/>
            <a:r>
              <a:rPr lang="en-US" dirty="0" smtClean="0"/>
              <a:t>Synchronizing clocks also hard:</a:t>
            </a:r>
            <a:r>
              <a:rPr lang="en-US" dirty="0" smtClean="0">
                <a:solidFill>
                  <a:srgbClr val="FF0000"/>
                </a:solidFill>
              </a:rPr>
              <a:t> unbounded network delay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  <a:p>
            <a:r>
              <a:rPr lang="en-US" b="1" dirty="0" smtClean="0"/>
              <a:t>What are we using timestamps for?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0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Idea: Logical clocks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Landmark 1978 paper by Leslie </a:t>
            </a:r>
            <a:r>
              <a:rPr lang="en-US" dirty="0" err="1" smtClean="0"/>
              <a:t>Lamport</a:t>
            </a:r>
            <a:endParaRPr lang="en-US" dirty="0" smtClean="0"/>
          </a:p>
          <a:p>
            <a:pPr lvl="1"/>
            <a:r>
              <a:rPr lang="en-US" dirty="0" smtClean="0"/>
              <a:t>“Time, Clocks, and the Ordering of Events in a Distributed System”</a:t>
            </a:r>
          </a:p>
          <a:p>
            <a:pPr lvl="1"/>
            <a:endParaRPr lang="en-US" dirty="0"/>
          </a:p>
          <a:p>
            <a:r>
              <a:rPr lang="en-US" dirty="0" smtClean="0"/>
              <a:t>Insight: disregard precise clock time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Only relationships between events matter</a:t>
            </a:r>
            <a:endParaRPr lang="en-US" dirty="0">
              <a:solidFill>
                <a:srgbClr val="00B0F0"/>
              </a:solidFill>
            </a:endParaRPr>
          </a:p>
          <a:p>
            <a:pPr lvl="1"/>
            <a:endParaRPr lang="en-US" dirty="0" smtClean="0">
              <a:solidFill>
                <a:srgbClr val="00B0F0"/>
              </a:solidFill>
            </a:endParaRPr>
          </a:p>
          <a:p>
            <a:r>
              <a:rPr lang="en-US" dirty="0" smtClean="0"/>
              <a:t>Associate every event with </a:t>
            </a:r>
            <a:r>
              <a:rPr lang="en-US" dirty="0" smtClean="0">
                <a:solidFill>
                  <a:srgbClr val="00B0F0"/>
                </a:solidFill>
              </a:rPr>
              <a:t>“logical time”</a:t>
            </a:r>
          </a:p>
          <a:p>
            <a:pPr lvl="1"/>
            <a:r>
              <a:rPr lang="en-US" dirty="0" smtClean="0"/>
              <a:t>Preserve </a:t>
            </a:r>
            <a:r>
              <a:rPr lang="en-US" dirty="0" smtClean="0">
                <a:solidFill>
                  <a:srgbClr val="00B0F0"/>
                </a:solidFill>
              </a:rPr>
              <a:t>“happens before” </a:t>
            </a:r>
            <a:r>
              <a:rPr lang="en-US" dirty="0" smtClean="0"/>
              <a:t>relationship</a:t>
            </a:r>
          </a:p>
          <a:p>
            <a:pPr lvl="1"/>
            <a:r>
              <a:rPr lang="en-US" dirty="0" smtClean="0"/>
              <a:t>If a happens before b, then clock(a) &lt; clock(b)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663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Defining “happens-before”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64247"/>
            <a:ext cx="10515600" cy="1560126"/>
          </a:xfrm>
        </p:spPr>
        <p:txBody>
          <a:bodyPr>
            <a:normAutofit/>
          </a:bodyPr>
          <a:lstStyle/>
          <a:p>
            <a:r>
              <a:rPr lang="en-US" b="1" dirty="0" smtClean="0">
                <a:sym typeface="Wingdings"/>
              </a:rPr>
              <a:t>Across processes</a:t>
            </a:r>
            <a:r>
              <a:rPr lang="en-US" dirty="0" smtClean="0">
                <a:sym typeface="Wingdings"/>
              </a:rPr>
              <a:t>: if c is a message receipt of b, then b  c</a:t>
            </a:r>
            <a:endParaRPr lang="en-US" b="1" dirty="0" smtClean="0"/>
          </a:p>
          <a:p>
            <a:r>
              <a:rPr lang="en-US" b="1" dirty="0" smtClean="0"/>
              <a:t>In same process</a:t>
            </a:r>
            <a:r>
              <a:rPr lang="en-US" dirty="0" smtClean="0"/>
              <a:t>: if a occurs before b, then a </a:t>
            </a:r>
            <a:r>
              <a:rPr lang="en-US" dirty="0" smtClean="0">
                <a:sym typeface="Wingdings"/>
              </a:rPr>
              <a:t> b</a:t>
            </a:r>
          </a:p>
          <a:p>
            <a:r>
              <a:rPr lang="en-US" b="1" dirty="0" smtClean="0">
                <a:sym typeface="Wingdings"/>
              </a:rPr>
              <a:t>Transitivity</a:t>
            </a:r>
            <a:r>
              <a:rPr lang="en-US" dirty="0" smtClean="0">
                <a:sym typeface="Wingdings"/>
              </a:rPr>
              <a:t>: if a  b and b  c, then a  c</a:t>
            </a: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211766" y="2555792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310513" y="2551964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Process 5"/>
          <p:cNvSpPr/>
          <p:nvPr/>
        </p:nvSpPr>
        <p:spPr>
          <a:xfrm>
            <a:off x="2930503" y="1799066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P1</a:t>
            </a:r>
            <a:endParaRPr lang="en-US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Process 6"/>
          <p:cNvSpPr/>
          <p:nvPr/>
        </p:nvSpPr>
        <p:spPr>
          <a:xfrm>
            <a:off x="4838751" y="1793792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P2</a:t>
            </a:r>
            <a:endParaRPr lang="en-US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Process 7"/>
          <p:cNvSpPr/>
          <p:nvPr/>
        </p:nvSpPr>
        <p:spPr>
          <a:xfrm>
            <a:off x="6744212" y="1793792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P3</a:t>
            </a:r>
            <a:endParaRPr lang="en-US" sz="28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3241753" y="2641665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3241753" y="326896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93944" y="2479592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85929" y="3106889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3384091" y="3353845"/>
            <a:ext cx="2340161" cy="614476"/>
            <a:chOff x="3384091" y="3131420"/>
            <a:chExt cx="2340161" cy="614476"/>
          </a:xfrm>
        </p:grpSpPr>
        <p:sp>
          <p:nvSpPr>
            <p:cNvPr id="14" name="Oval 13"/>
            <p:cNvSpPr/>
            <p:nvPr/>
          </p:nvSpPr>
          <p:spPr>
            <a:xfrm>
              <a:off x="5187260" y="3460016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68064" y="3284231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  <a:endParaRPr lang="en-US" sz="240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3384091" y="3131420"/>
              <a:ext cx="1767939" cy="372550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7561545" y="3851939"/>
            <a:ext cx="2760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7116766" y="2555792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5174717" y="4020279"/>
            <a:ext cx="2403115" cy="592913"/>
            <a:chOff x="1822321" y="5255058"/>
            <a:chExt cx="2287846" cy="592913"/>
          </a:xfrm>
        </p:grpSpPr>
        <p:sp>
          <p:nvSpPr>
            <p:cNvPr id="20" name="Oval 19"/>
            <p:cNvSpPr/>
            <p:nvPr/>
          </p:nvSpPr>
          <p:spPr>
            <a:xfrm>
              <a:off x="3590260" y="5562091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771064" y="5386306"/>
              <a:ext cx="3391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a typeface="Arial" charset="0"/>
                  <a:cs typeface="Arial" charset="0"/>
                </a:rPr>
                <a:t>e</a:t>
              </a:r>
              <a:endParaRPr lang="en-US" sz="240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1822321" y="5255058"/>
              <a:ext cx="1767939" cy="375793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Oval 22"/>
          <p:cNvSpPr/>
          <p:nvPr/>
        </p:nvSpPr>
        <p:spPr>
          <a:xfrm>
            <a:off x="5136976" y="3976102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681152" y="3814029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d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Freeform 24"/>
          <p:cNvSpPr/>
          <p:nvPr/>
        </p:nvSpPr>
        <p:spPr bwMode="auto">
          <a:xfrm>
            <a:off x="3461952" y="2555792"/>
            <a:ext cx="3452648" cy="2033751"/>
          </a:xfrm>
          <a:custGeom>
            <a:avLst/>
            <a:gdLst>
              <a:gd name="connsiteX0" fmla="*/ 0 w 3468413"/>
              <a:gd name="connsiteY0" fmla="*/ 0 h 2364827"/>
              <a:gd name="connsiteX1" fmla="*/ 0 w 3468413"/>
              <a:gd name="connsiteY1" fmla="*/ 567558 h 2364827"/>
              <a:gd name="connsiteX2" fmla="*/ 1560786 w 3468413"/>
              <a:gd name="connsiteY2" fmla="*/ 867103 h 2364827"/>
              <a:gd name="connsiteX3" fmla="*/ 1592317 w 3468413"/>
              <a:gd name="connsiteY3" fmla="*/ 2081048 h 2364827"/>
              <a:gd name="connsiteX4" fmla="*/ 3468413 w 3468413"/>
              <a:gd name="connsiteY4" fmla="*/ 2364827 h 2364827"/>
              <a:gd name="connsiteX0" fmla="*/ 0 w 3468413"/>
              <a:gd name="connsiteY0" fmla="*/ 0 h 2364827"/>
              <a:gd name="connsiteX1" fmla="*/ 0 w 3468413"/>
              <a:gd name="connsiteY1" fmla="*/ 567558 h 2364827"/>
              <a:gd name="connsiteX2" fmla="*/ 1560786 w 3468413"/>
              <a:gd name="connsiteY2" fmla="*/ 867103 h 2364827"/>
              <a:gd name="connsiteX3" fmla="*/ 1608083 w 3468413"/>
              <a:gd name="connsiteY3" fmla="*/ 1734206 h 2364827"/>
              <a:gd name="connsiteX4" fmla="*/ 3468413 w 3468413"/>
              <a:gd name="connsiteY4" fmla="*/ 2364827 h 2364827"/>
              <a:gd name="connsiteX0" fmla="*/ 0 w 3452648"/>
              <a:gd name="connsiteY0" fmla="*/ 0 h 2033751"/>
              <a:gd name="connsiteX1" fmla="*/ 0 w 3452648"/>
              <a:gd name="connsiteY1" fmla="*/ 567558 h 2033751"/>
              <a:gd name="connsiteX2" fmla="*/ 1560786 w 3452648"/>
              <a:gd name="connsiteY2" fmla="*/ 867103 h 2033751"/>
              <a:gd name="connsiteX3" fmla="*/ 1608083 w 3452648"/>
              <a:gd name="connsiteY3" fmla="*/ 1734206 h 2033751"/>
              <a:gd name="connsiteX4" fmla="*/ 3452648 w 3452648"/>
              <a:gd name="connsiteY4" fmla="*/ 2033751 h 2033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2648" h="2033751">
                <a:moveTo>
                  <a:pt x="0" y="0"/>
                </a:moveTo>
                <a:lnTo>
                  <a:pt x="0" y="567558"/>
                </a:lnTo>
                <a:lnTo>
                  <a:pt x="1560786" y="867103"/>
                </a:lnTo>
                <a:lnTo>
                  <a:pt x="1608083" y="1734206"/>
                </a:lnTo>
                <a:cubicBezTo>
                  <a:pt x="2233448" y="1828799"/>
                  <a:pt x="2827283" y="1939158"/>
                  <a:pt x="3452648" y="2033751"/>
                </a:cubicBezTo>
              </a:path>
            </a:pathLst>
          </a:cu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348585" y="2012492"/>
            <a:ext cx="33960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ea typeface="Arial" charset="0"/>
                <a:cs typeface="Arial" charset="0"/>
              </a:rPr>
              <a:t>Space time</a:t>
            </a:r>
          </a:p>
          <a:p>
            <a:pPr algn="ctr"/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diagram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86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Back to RSMs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How can we use the “happens before” relationship to ensure consistent ordering of updates in an RSM?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17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Lamport</a:t>
            </a:r>
            <a:r>
              <a:rPr lang="en-US" dirty="0" smtClean="0"/>
              <a:t> clock: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Associate any event a with a clock time C(a)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Clock condition: </a:t>
            </a:r>
            <a:r>
              <a:rPr lang="en-US" dirty="0" smtClean="0">
                <a:solidFill>
                  <a:srgbClr val="00B0F0"/>
                </a:solidFill>
              </a:rPr>
              <a:t>if a </a:t>
            </a:r>
            <a:r>
              <a:rPr lang="en-US" dirty="0" smtClean="0">
                <a:solidFill>
                  <a:srgbClr val="00B0F0"/>
                </a:solidFill>
                <a:sym typeface="Wingdings"/>
              </a:rPr>
              <a:t> b, then C(a) &lt; C(b)</a:t>
            </a:r>
          </a:p>
          <a:p>
            <a:endParaRPr lang="en-US" dirty="0" smtClean="0">
              <a:sym typeface="Wingdings"/>
            </a:endParaRPr>
          </a:p>
          <a:p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Order events at all nodes based on clock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05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</a:t>
            </a:r>
            <a:r>
              <a:rPr lang="en-US" dirty="0" err="1" smtClean="0"/>
              <a:t>Lamport</a:t>
            </a:r>
            <a:r>
              <a:rPr lang="en-US" dirty="0" smtClean="0"/>
              <a:t> Clock algorithm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952274" y="2827640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51021" y="2823812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Process 5"/>
          <p:cNvSpPr/>
          <p:nvPr/>
        </p:nvSpPr>
        <p:spPr>
          <a:xfrm>
            <a:off x="2671010" y="2070914"/>
            <a:ext cx="762807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 smtClean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 = 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Process 6"/>
          <p:cNvSpPr/>
          <p:nvPr/>
        </p:nvSpPr>
        <p:spPr>
          <a:xfrm>
            <a:off x="4579259" y="2065640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 smtClean="0">
                <a:solidFill>
                  <a:schemeClr val="tx1"/>
                </a:solidFill>
              </a:rPr>
              <a:t> = 0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Process 7"/>
          <p:cNvSpPr/>
          <p:nvPr/>
        </p:nvSpPr>
        <p:spPr>
          <a:xfrm>
            <a:off x="6484720" y="2065640"/>
            <a:ext cx="760020" cy="760020"/>
          </a:xfrm>
          <a:prstGeom prst="flowChartProcess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 smtClean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+mn-lt"/>
              </a:rPr>
              <a:t>P3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C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 smtClean="0">
                <a:solidFill>
                  <a:schemeClr val="tx1"/>
                </a:solidFill>
              </a:rPr>
              <a:t> = 0</a:t>
            </a:r>
          </a:p>
          <a:p>
            <a:pPr algn="ctr"/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2982261" y="3098868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982261" y="3540810"/>
            <a:ext cx="137520" cy="137520"/>
          </a:xfrm>
          <a:prstGeom prst="ellipse">
            <a:avLst/>
          </a:prstGeom>
          <a:solidFill>
            <a:srgbClr val="FFFF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34452" y="2936795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26437" y="3378737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124599" y="3625693"/>
            <a:ext cx="2340161" cy="614476"/>
            <a:chOff x="3384091" y="3131420"/>
            <a:chExt cx="2340161" cy="614476"/>
          </a:xfrm>
        </p:grpSpPr>
        <p:sp>
          <p:nvSpPr>
            <p:cNvPr id="14" name="Oval 13"/>
            <p:cNvSpPr/>
            <p:nvPr/>
          </p:nvSpPr>
          <p:spPr>
            <a:xfrm>
              <a:off x="5187260" y="3460016"/>
              <a:ext cx="137520" cy="137520"/>
            </a:xfrm>
            <a:prstGeom prst="ellipse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0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68064" y="3284231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Arial" charset="0"/>
                  <a:ea typeface="Arial" charset="0"/>
                  <a:cs typeface="Arial" charset="0"/>
                </a:rPr>
                <a:t>c</a:t>
              </a:r>
              <a:endParaRPr lang="en-US" sz="2400" dirty="0" smtClean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3384091" y="3131420"/>
              <a:ext cx="1767939" cy="372550"/>
            </a:xfrm>
            <a:prstGeom prst="straightConnector1">
              <a:avLst/>
            </a:prstGeom>
            <a:ln w="57150">
              <a:prstDash val="solid"/>
              <a:headEnd type="none" w="med" len="med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7302053" y="4123787"/>
            <a:ext cx="2760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Physical time ↓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857274" y="2827640"/>
            <a:ext cx="2786" cy="2241706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838200" y="5357541"/>
            <a:ext cx="10515600" cy="127580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ym typeface="Wingdings"/>
              </a:rPr>
              <a:t>Each process P</a:t>
            </a:r>
            <a:r>
              <a:rPr lang="en-US" baseline="-25000" dirty="0" smtClean="0">
                <a:sym typeface="Wingdings"/>
              </a:rPr>
              <a:t>i</a:t>
            </a:r>
            <a:r>
              <a:rPr lang="en-US" dirty="0" smtClean="0">
                <a:sym typeface="Wingdings"/>
              </a:rPr>
              <a:t> maintains a local clock C</a:t>
            </a:r>
            <a:r>
              <a:rPr lang="en-US" baseline="-25000" dirty="0" smtClean="0">
                <a:sym typeface="Wingdings"/>
              </a:rPr>
              <a:t>i</a:t>
            </a:r>
            <a:endParaRPr lang="en-US" dirty="0" smtClean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All process clocks start at time 0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C95E3-FBAF-0D45-A848-76524E12FFC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86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2626</TotalTime>
  <Words>1959</Words>
  <Application>Microsoft Macintosh PowerPoint</Application>
  <PresentationFormat>Widescreen</PresentationFormat>
  <Paragraphs>614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Calibri</vt:lpstr>
      <vt:lpstr>Calibri Light</vt:lpstr>
      <vt:lpstr>Mangal</vt:lpstr>
      <vt:lpstr>ＭＳ Ｐゴシック</vt:lpstr>
      <vt:lpstr>Wingdings</vt:lpstr>
      <vt:lpstr>Arial</vt:lpstr>
      <vt:lpstr>Office Theme</vt:lpstr>
      <vt:lpstr>CS188: Distributed Systems Lecture 3</vt:lpstr>
      <vt:lpstr>Today’s agenda</vt:lpstr>
      <vt:lpstr>Replicated state machine</vt:lpstr>
      <vt:lpstr>Replicated state machine</vt:lpstr>
      <vt:lpstr>Idea: Logical clocks</vt:lpstr>
      <vt:lpstr>Defining “happens-before”</vt:lpstr>
      <vt:lpstr>Back to RSMs…</vt:lpstr>
      <vt:lpstr>Lamport clock: objective</vt:lpstr>
      <vt:lpstr>The Lamport Clock algorithm</vt:lpstr>
      <vt:lpstr>The Lamport Clock algorithm</vt:lpstr>
      <vt:lpstr>The Lamport Clock algorithm</vt:lpstr>
      <vt:lpstr>The Lamport Clock algorithm</vt:lpstr>
      <vt:lpstr>The Lamport Clock algorithm</vt:lpstr>
      <vt:lpstr>The Lamport Clock algorithm</vt:lpstr>
      <vt:lpstr>The Lamport Clock algorithm</vt:lpstr>
      <vt:lpstr>Lamport clock summary</vt:lpstr>
      <vt:lpstr>Ordering all events</vt:lpstr>
      <vt:lpstr>Concurrent events</vt:lpstr>
      <vt:lpstr>Ordering all events</vt:lpstr>
      <vt:lpstr>Ordering all events</vt:lpstr>
      <vt:lpstr>Announcements</vt:lpstr>
      <vt:lpstr>Making concurrent updates consistent</vt:lpstr>
      <vt:lpstr>RSMs with Lamport Clocks</vt:lpstr>
      <vt:lpstr>RSMs with Lamport Clocks</vt:lpstr>
      <vt:lpstr>RSMs with Lamport Clocks</vt:lpstr>
      <vt:lpstr>RSMs with Lamport Clocks</vt:lpstr>
      <vt:lpstr>Consistent ordering of updates</vt:lpstr>
      <vt:lpstr>RSMs with Lamport Clocks</vt:lpstr>
      <vt:lpstr>Reduce waiting</vt:lpstr>
      <vt:lpstr>Causal ordering</vt:lpstr>
      <vt:lpstr>The Lamport Clock algorithm</vt:lpstr>
      <vt:lpstr>Vector clocks (VC)</vt:lpstr>
      <vt:lpstr>Updating vector clocks</vt:lpstr>
      <vt:lpstr>Vector clock example</vt:lpstr>
      <vt:lpstr>Vector clocks can establish causality!</vt:lpstr>
      <vt:lpstr>Vector clocks can establish causality!</vt:lpstr>
      <vt:lpstr>Next time…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CS188: Distributed Systems Lecture 3</dc:title>
  <dc:creator>Microsoft Office User</dc:creator>
  <cp:lastModifiedBy>Microsoft Office User</cp:lastModifiedBy>
  <cp:revision>43</cp:revision>
  <dcterms:created xsi:type="dcterms:W3CDTF">2019-02-13T01:37:50Z</dcterms:created>
  <dcterms:modified xsi:type="dcterms:W3CDTF">2019-04-07T18:40:04Z</dcterms:modified>
</cp:coreProperties>
</file>

<file path=docProps/thumbnail.jpeg>
</file>